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1"/>
    <p:sldMasterId id="2147483878" r:id="rId2"/>
  </p:sldMasterIdLst>
  <p:notesMasterIdLst>
    <p:notesMasterId r:id="rId18"/>
  </p:notesMasterIdLst>
  <p:sldIdLst>
    <p:sldId id="256" r:id="rId3"/>
    <p:sldId id="291" r:id="rId4"/>
    <p:sldId id="287" r:id="rId5"/>
    <p:sldId id="290" r:id="rId6"/>
    <p:sldId id="299" r:id="rId7"/>
    <p:sldId id="292" r:id="rId8"/>
    <p:sldId id="293" r:id="rId9"/>
    <p:sldId id="294" r:id="rId10"/>
    <p:sldId id="295" r:id="rId11"/>
    <p:sldId id="296" r:id="rId12"/>
    <p:sldId id="288" r:id="rId13"/>
    <p:sldId id="297" r:id="rId14"/>
    <p:sldId id="298" r:id="rId15"/>
    <p:sldId id="289"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rvice" id="{3C64C86B-CB58-4823-BD8C-F68585D6F563}">
          <p14:sldIdLst/>
        </p14:section>
        <p14:section name="Song" id="{D8F5DF2E-0DD5-48CF-943A-FBF98F807EFB}">
          <p14:sldIdLst/>
        </p14:section>
        <p14:section name="Prayer" id="{785FF2CF-754D-491F-BE90-82FA25063A3E}">
          <p14:sldIdLst/>
        </p14:section>
        <p14:section name="Exhortation and Dismissal" id="{ABD5E9EE-E79A-42ED-AA6A-24EF3777B493}">
          <p14:sldIdLst>
            <p14:sldId id="256"/>
            <p14:sldId id="291"/>
            <p14:sldId id="287"/>
            <p14:sldId id="290"/>
            <p14:sldId id="299"/>
            <p14:sldId id="292"/>
            <p14:sldId id="293"/>
            <p14:sldId id="294"/>
            <p14:sldId id="295"/>
            <p14:sldId id="296"/>
            <p14:sldId id="288"/>
            <p14:sldId id="297"/>
            <p14:sldId id="298"/>
            <p14:sldId id="289"/>
            <p14:sldId id="2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23" autoAdjust="0"/>
    <p:restoredTop sz="86325" autoAdjust="0"/>
  </p:normalViewPr>
  <p:slideViewPr>
    <p:cSldViewPr>
      <p:cViewPr varScale="1">
        <p:scale>
          <a:sx n="64" d="100"/>
          <a:sy n="64" d="100"/>
        </p:scale>
        <p:origin x="1421" y="2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470"/>
    </p:cViewPr>
  </p:sorterViewPr>
  <p:notesViewPr>
    <p:cSldViewPr>
      <p:cViewPr varScale="1">
        <p:scale>
          <a:sx n="76" d="100"/>
          <a:sy n="76" d="100"/>
        </p:scale>
        <p:origin x="-297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DE7A2-50D1-4400-88E2-5E32D940C051}" type="datetimeFigureOut">
              <a:rPr lang="en-US"/>
              <a:pPr/>
              <a:t>8/24/2026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674F-5FF1-4C50-AE02-5B1470F93F7E}" type="slidenum">
              <a:rPr lang="en-US"/>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241470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150757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917696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87E3D3-A6C9-489D-919B-95B82C72DD43}"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707184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87E3D3-A6C9-489D-919B-95B82C72DD43}"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381090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87E3D3-A6C9-489D-919B-95B82C72DD43}"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986777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87E3D3-A6C9-489D-919B-95B82C72DD43}"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700234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87E3D3-A6C9-489D-919B-95B82C72DD43}"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3315120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87E3D3-A6C9-489D-919B-95B82C72DD43}"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634568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87E3D3-A6C9-489D-919B-95B82C72DD43}"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550871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87E3D3-A6C9-489D-919B-95B82C72DD43}"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53481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641488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87E3D3-A6C9-489D-919B-95B82C72DD43}"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829396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87E3D3-A6C9-489D-919B-95B82C72DD43}"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821261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87E3D3-A6C9-489D-919B-95B82C72DD43}"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21062-B11B-49DD-956B-A41AC1B102CF}" type="slidenum">
              <a:rPr lang="en-US" smtClean="0"/>
              <a:t>‹#›</a:t>
            </a:fld>
            <a:endParaRPr lang="en-US"/>
          </a:p>
        </p:txBody>
      </p:sp>
    </p:spTree>
    <p:extLst>
      <p:ext uri="{BB962C8B-B14F-4D97-AF65-F5344CB8AC3E}">
        <p14:creationId xmlns:p14="http://schemas.microsoft.com/office/powerpoint/2010/main" val="2578912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4C1E1F-2B90-4632-A886-F97F3FBA8E9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9966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4C1E1F-2B90-4632-A886-F97F3FBA8E9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324496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4C1E1F-2B90-4632-A886-F97F3FBA8E98}"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793084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4C1E1F-2B90-4632-A886-F97F3FBA8E98}"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8753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C1E1F-2B90-4632-A886-F97F3FBA8E98}"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776786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1391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865260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4C1E1F-2B90-4632-A886-F97F3FBA8E98}" type="datetimeFigureOut">
              <a:rPr lang="en-US" smtClean="0"/>
              <a:t>8/24/2026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191A66-0E0C-483D-B55B-474F0ADB5398}" type="slidenum">
              <a:rPr lang="en-US" smtClean="0"/>
              <a:t>‹#›</a:t>
            </a:fld>
            <a:endParaRPr lang="en-US"/>
          </a:p>
        </p:txBody>
      </p:sp>
    </p:spTree>
    <p:extLst>
      <p:ext uri="{BB962C8B-B14F-4D97-AF65-F5344CB8AC3E}">
        <p14:creationId xmlns:p14="http://schemas.microsoft.com/office/powerpoint/2010/main" val="1398956302"/>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1687E3D3-A6C9-489D-919B-95B82C72DD43}" type="datetimeFigureOut">
              <a:rPr lang="en-US" smtClean="0"/>
              <a:t>8/24/2026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4B821062-B11B-49DD-956B-A41AC1B102CF}" type="slidenum">
              <a:rPr lang="en-US" smtClean="0"/>
              <a:t>‹#›</a:t>
            </a:fld>
            <a:endParaRPr lang="en-US"/>
          </a:p>
        </p:txBody>
      </p:sp>
    </p:spTree>
    <p:extLst>
      <p:ext uri="{BB962C8B-B14F-4D97-AF65-F5344CB8AC3E}">
        <p14:creationId xmlns:p14="http://schemas.microsoft.com/office/powerpoint/2010/main" val="807003259"/>
      </p:ext>
    </p:extLst>
  </p:cSld>
  <p:clrMap bg1="dk1" tx1="lt1" bg2="dk2" tx2="lt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3813149-0EF5-2417-E602-173F9AA7E7A6}"/>
              </a:ext>
            </a:extLst>
          </p:cNvPr>
          <p:cNvSpPr>
            <a:spLocks noGrp="1"/>
          </p:cNvSpPr>
          <p:nvPr>
            <p:ph type="subTitle" idx="1"/>
          </p:nvPr>
        </p:nvSpPr>
        <p:spPr>
          <a:xfrm>
            <a:off x="1143000" y="4752405"/>
            <a:ext cx="6858000" cy="1510739"/>
          </a:xfrm>
        </p:spPr>
        <p:txBody>
          <a:bodyPr>
            <a:normAutofit/>
          </a:bodyPr>
          <a:lstStyle/>
          <a:p>
            <a:r>
              <a:rPr lang="en-US" sz="4000" b="1" dirty="0">
                <a:solidFill>
                  <a:schemeClr val="bg1"/>
                </a:solidFill>
                <a:latin typeface="Times New Roman" panose="02020603050405020304" pitchFamily="18" charset="0"/>
                <a:cs typeface="Times New Roman" panose="02020603050405020304" pitchFamily="18" charset="0"/>
              </a:rPr>
              <a:t>Feeding the Five Thousand</a:t>
            </a:r>
          </a:p>
          <a:p>
            <a:r>
              <a:rPr lang="en-US" sz="3200" b="1" dirty="0">
                <a:solidFill>
                  <a:schemeClr val="bg1"/>
                </a:solidFill>
                <a:latin typeface="Times New Roman" panose="02020603050405020304" pitchFamily="18" charset="0"/>
                <a:cs typeface="Times New Roman" panose="02020603050405020304" pitchFamily="18" charset="0"/>
              </a:rPr>
              <a:t>John 6:1-15</a:t>
            </a:r>
            <a:endParaRPr lang="en-US" sz="3200" b="1"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4" name="Picture 3" descr="The 7 Signs of Jesus in John's Gospel | Zion Church York">
            <a:extLst>
              <a:ext uri="{FF2B5EF4-FFF2-40B4-BE49-F238E27FC236}">
                <a16:creationId xmlns:a16="http://schemas.microsoft.com/office/drawing/2014/main" id="{7D9B2AC8-F931-F257-1A1D-1F81BFD0D3CB}"/>
              </a:ext>
            </a:extLst>
          </p:cNvPr>
          <p:cNvPicPr>
            <a:picLocks noChangeAspect="1"/>
          </p:cNvPicPr>
          <p:nvPr/>
        </p:nvPicPr>
        <p:blipFill>
          <a:blip r:embed="rId2"/>
          <a:stretch>
            <a:fillRect/>
          </a:stretch>
        </p:blipFill>
        <p:spPr>
          <a:xfrm>
            <a:off x="1143000" y="509584"/>
            <a:ext cx="6858000" cy="3857625"/>
          </a:xfrm>
          <a:prstGeom prst="rect">
            <a:avLst/>
          </a:prstGeom>
          <a:ln>
            <a:solidFill>
              <a:srgbClr val="C00000"/>
            </a:solidFill>
          </a:ln>
        </p:spPr>
      </p:pic>
    </p:spTree>
    <p:extLst>
      <p:ext uri="{BB962C8B-B14F-4D97-AF65-F5344CB8AC3E}">
        <p14:creationId xmlns:p14="http://schemas.microsoft.com/office/powerpoint/2010/main" val="257360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69B1-1C92-7F66-946C-E27F72FF38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C5735-880C-CE29-2FD8-C61D4EBE4EF3}"/>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50C08024-FB23-054C-E1B7-DA34166C601B}"/>
              </a:ext>
            </a:extLst>
          </p:cNvPr>
          <p:cNvSpPr>
            <a:spLocks noGrp="1"/>
          </p:cNvSpPr>
          <p:nvPr>
            <p:ph idx="1"/>
          </p:nvPr>
        </p:nvSpPr>
        <p:spPr/>
        <p:txBody>
          <a:bodyPr>
            <a:normAutofit/>
          </a:bodyPr>
          <a:lstStyle/>
          <a:p>
            <a:pPr marL="514350" indent="-514350">
              <a:buSzPct val="80000"/>
              <a:buFont typeface="+mj-lt"/>
              <a:buAutoNum type="arabicPeriod" startAt="12"/>
            </a:pPr>
            <a:r>
              <a:rPr lang="en-US" sz="3200" dirty="0"/>
              <a:t>So when they were filled, He said to His disciples, “Gather up the fragments that remain, so that nothing is lost.” </a:t>
            </a:r>
          </a:p>
          <a:p>
            <a:pPr marL="514350" indent="-514350">
              <a:buSzPct val="80000"/>
              <a:buFont typeface="+mj-lt"/>
              <a:buAutoNum type="arabicPeriod" startAt="12"/>
            </a:pPr>
            <a:endParaRPr lang="en-US" sz="800" dirty="0"/>
          </a:p>
          <a:p>
            <a:pPr marL="514350" indent="-514350">
              <a:buSzPct val="80000"/>
              <a:buFont typeface="+mj-lt"/>
              <a:buAutoNum type="arabicPeriod" startAt="12"/>
            </a:pPr>
            <a:r>
              <a:rPr lang="en-US" sz="3200" dirty="0"/>
              <a:t>Therefore they gathered them up, and filled twelve baskets with the fragments of the five barley loaves which were left over by those who had eaten. </a:t>
            </a:r>
          </a:p>
        </p:txBody>
      </p:sp>
    </p:spTree>
    <p:extLst>
      <p:ext uri="{BB962C8B-B14F-4D97-AF65-F5344CB8AC3E}">
        <p14:creationId xmlns:p14="http://schemas.microsoft.com/office/powerpoint/2010/main" val="3301138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7F5DE-020C-AFF4-0D9B-420ACE886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DF57E-F89F-4E7D-284B-66068472D775}"/>
              </a:ext>
            </a:extLst>
          </p:cNvPr>
          <p:cNvSpPr>
            <a:spLocks noGrp="1"/>
          </p:cNvSpPr>
          <p:nvPr>
            <p:ph type="title"/>
          </p:nvPr>
        </p:nvSpPr>
        <p:spPr/>
        <p:txBody>
          <a:bodyPr/>
          <a:lstStyle/>
          <a:p>
            <a:pPr algn="ctr"/>
            <a:r>
              <a:rPr lang="en-US" b="1" dirty="0"/>
              <a:t>The Impact of the Sign</a:t>
            </a:r>
          </a:p>
        </p:txBody>
      </p:sp>
      <p:sp>
        <p:nvSpPr>
          <p:cNvPr id="3" name="Content Placeholder 2">
            <a:extLst>
              <a:ext uri="{FF2B5EF4-FFF2-40B4-BE49-F238E27FC236}">
                <a16:creationId xmlns:a16="http://schemas.microsoft.com/office/drawing/2014/main" id="{BB8A3AD7-890D-700B-BE20-557A43F03D64}"/>
              </a:ext>
            </a:extLst>
          </p:cNvPr>
          <p:cNvSpPr>
            <a:spLocks noGrp="1"/>
          </p:cNvSpPr>
          <p:nvPr>
            <p:ph idx="1"/>
          </p:nvPr>
        </p:nvSpPr>
        <p:spPr/>
        <p:txBody>
          <a:bodyPr>
            <a:normAutofit/>
          </a:bodyPr>
          <a:lstStyle/>
          <a:p>
            <a:pPr marL="514350" indent="-514350">
              <a:buSzPct val="80000"/>
              <a:buFont typeface="+mj-lt"/>
              <a:buAutoNum type="arabicPeriod" startAt="14"/>
            </a:pPr>
            <a:r>
              <a:rPr lang="en-US" sz="3200" dirty="0"/>
              <a:t>Then those men, when they had seen the sign that Jesus did, said, “This is truly the Prophet who is to come into the world.” </a:t>
            </a:r>
          </a:p>
          <a:p>
            <a:pPr marL="514350" indent="-514350">
              <a:buSzPct val="80000"/>
              <a:buFont typeface="+mj-lt"/>
              <a:buAutoNum type="arabicPeriod" startAt="14"/>
            </a:pPr>
            <a:endParaRPr lang="en-US" sz="800" dirty="0"/>
          </a:p>
          <a:p>
            <a:pPr marL="514350" indent="-514350">
              <a:buSzPct val="80000"/>
              <a:buFont typeface="+mj-lt"/>
              <a:buAutoNum type="arabicPeriod" startAt="14"/>
            </a:pPr>
            <a:r>
              <a:rPr lang="en-US" sz="3200" dirty="0"/>
              <a:t>Therefore when Jesus perceived that they were about to come and take Him by force to make Him king, He departed again to the mountain by Himself alone. </a:t>
            </a:r>
          </a:p>
        </p:txBody>
      </p:sp>
    </p:spTree>
    <p:extLst>
      <p:ext uri="{BB962C8B-B14F-4D97-AF65-F5344CB8AC3E}">
        <p14:creationId xmlns:p14="http://schemas.microsoft.com/office/powerpoint/2010/main" val="12053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C63D7-E8C5-48E6-5C02-60C28A3B4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3EE1A-9E40-B8A4-261C-8DF199DA14AF}"/>
              </a:ext>
            </a:extLst>
          </p:cNvPr>
          <p:cNvSpPr>
            <a:spLocks noGrp="1"/>
          </p:cNvSpPr>
          <p:nvPr>
            <p:ph type="title"/>
          </p:nvPr>
        </p:nvSpPr>
        <p:spPr/>
        <p:txBody>
          <a:bodyPr/>
          <a:lstStyle/>
          <a:p>
            <a:pPr algn="ctr"/>
            <a:r>
              <a:rPr lang="en-US" b="1" dirty="0"/>
              <a:t>The Impact of the Sign</a:t>
            </a:r>
          </a:p>
        </p:txBody>
      </p:sp>
      <p:sp>
        <p:nvSpPr>
          <p:cNvPr id="3" name="Content Placeholder 2">
            <a:extLst>
              <a:ext uri="{FF2B5EF4-FFF2-40B4-BE49-F238E27FC236}">
                <a16:creationId xmlns:a16="http://schemas.microsoft.com/office/drawing/2014/main" id="{DD13F137-2D92-5049-C996-2DF7BA6AACD9}"/>
              </a:ext>
            </a:extLst>
          </p:cNvPr>
          <p:cNvSpPr>
            <a:spLocks noGrp="1"/>
          </p:cNvSpPr>
          <p:nvPr>
            <p:ph idx="1"/>
          </p:nvPr>
        </p:nvSpPr>
        <p:spPr/>
        <p:txBody>
          <a:bodyPr>
            <a:normAutofit/>
          </a:bodyPr>
          <a:lstStyle/>
          <a:p>
            <a:pPr marL="514350" indent="-514350">
              <a:buSzPct val="80000"/>
              <a:buFont typeface="+mj-lt"/>
              <a:buAutoNum type="arabicPeriod" startAt="14"/>
            </a:pPr>
            <a:r>
              <a:rPr lang="en-US" sz="3200" dirty="0"/>
              <a:t>Then those men, when they had seen the sign that Jesus did, said, “</a:t>
            </a:r>
            <a:r>
              <a:rPr lang="en-US" sz="3200" dirty="0">
                <a:highlight>
                  <a:srgbClr val="FFFF00"/>
                </a:highlight>
              </a:rPr>
              <a:t>This is truly the Prophet who is to come into the world</a:t>
            </a:r>
            <a:r>
              <a:rPr lang="en-US" sz="3200" dirty="0"/>
              <a:t>.” </a:t>
            </a:r>
          </a:p>
          <a:p>
            <a:pPr marL="514350" indent="-514350">
              <a:buSzPct val="80000"/>
              <a:buFont typeface="+mj-lt"/>
              <a:buAutoNum type="arabicPeriod" startAt="14"/>
            </a:pPr>
            <a:endParaRPr lang="en-US" sz="800" dirty="0"/>
          </a:p>
          <a:p>
            <a:pPr marL="514350" indent="-514350">
              <a:buSzPct val="80000"/>
              <a:buFont typeface="+mj-lt"/>
              <a:buAutoNum type="arabicPeriod" startAt="14"/>
            </a:pPr>
            <a:r>
              <a:rPr lang="en-US" sz="3200" dirty="0"/>
              <a:t>Therefore when Jesus perceived that they were about to come and take Him by force to make Him king, He departed again to the mountain by Himself alone. </a:t>
            </a:r>
          </a:p>
        </p:txBody>
      </p:sp>
    </p:spTree>
    <p:extLst>
      <p:ext uri="{BB962C8B-B14F-4D97-AF65-F5344CB8AC3E}">
        <p14:creationId xmlns:p14="http://schemas.microsoft.com/office/powerpoint/2010/main" val="21656640"/>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7420F-3595-3AB5-455C-31A9BA092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746F91-105D-BFF2-8965-89C24E30EC33}"/>
              </a:ext>
            </a:extLst>
          </p:cNvPr>
          <p:cNvSpPr>
            <a:spLocks noGrp="1"/>
          </p:cNvSpPr>
          <p:nvPr>
            <p:ph type="title"/>
          </p:nvPr>
        </p:nvSpPr>
        <p:spPr/>
        <p:txBody>
          <a:bodyPr/>
          <a:lstStyle/>
          <a:p>
            <a:pPr algn="ctr"/>
            <a:r>
              <a:rPr lang="en-US" b="1" dirty="0"/>
              <a:t>The Impact of the Sign</a:t>
            </a:r>
          </a:p>
        </p:txBody>
      </p:sp>
      <p:sp>
        <p:nvSpPr>
          <p:cNvPr id="3" name="Content Placeholder 2">
            <a:extLst>
              <a:ext uri="{FF2B5EF4-FFF2-40B4-BE49-F238E27FC236}">
                <a16:creationId xmlns:a16="http://schemas.microsoft.com/office/drawing/2014/main" id="{448E6D7A-ECA4-B327-0655-F7A6C4BB44EC}"/>
              </a:ext>
            </a:extLst>
          </p:cNvPr>
          <p:cNvSpPr>
            <a:spLocks noGrp="1"/>
          </p:cNvSpPr>
          <p:nvPr>
            <p:ph idx="1"/>
          </p:nvPr>
        </p:nvSpPr>
        <p:spPr/>
        <p:txBody>
          <a:bodyPr>
            <a:normAutofit/>
          </a:bodyPr>
          <a:lstStyle/>
          <a:p>
            <a:pPr marL="514350" indent="-514350">
              <a:buSzPct val="80000"/>
              <a:buFont typeface="+mj-lt"/>
              <a:buAutoNum type="arabicPeriod" startAt="14"/>
            </a:pPr>
            <a:r>
              <a:rPr lang="en-US" sz="3200" dirty="0"/>
              <a:t>Then those men, when they had seen the sign that Jesus did, said, “</a:t>
            </a:r>
            <a:r>
              <a:rPr lang="en-US" sz="3200" dirty="0">
                <a:highlight>
                  <a:srgbClr val="FFFF00"/>
                </a:highlight>
              </a:rPr>
              <a:t>This is truly the Prophet who is to come into the world</a:t>
            </a:r>
            <a:r>
              <a:rPr lang="en-US" sz="3200" dirty="0"/>
              <a:t>.” </a:t>
            </a:r>
          </a:p>
          <a:p>
            <a:pPr marL="514350" indent="-514350">
              <a:buSzPct val="80000"/>
              <a:buFont typeface="+mj-lt"/>
              <a:buAutoNum type="arabicPeriod" startAt="14"/>
            </a:pPr>
            <a:endParaRPr lang="en-US" sz="800" dirty="0"/>
          </a:p>
          <a:p>
            <a:pPr marL="514350" indent="-514350">
              <a:buSzPct val="80000"/>
              <a:buFont typeface="+mj-lt"/>
              <a:buAutoNum type="arabicPeriod" startAt="14"/>
            </a:pPr>
            <a:r>
              <a:rPr lang="en-US" sz="3200" dirty="0"/>
              <a:t>Therefore when Jesus perceived that they were about to come and </a:t>
            </a:r>
            <a:r>
              <a:rPr lang="en-US" sz="3200" dirty="0">
                <a:highlight>
                  <a:srgbClr val="FFFF00"/>
                </a:highlight>
              </a:rPr>
              <a:t>take Him by force to make Him king</a:t>
            </a:r>
            <a:r>
              <a:rPr lang="en-US" sz="3200" dirty="0"/>
              <a:t>, He departed again to the mountain by Himself alone. </a:t>
            </a:r>
          </a:p>
        </p:txBody>
      </p:sp>
    </p:spTree>
    <p:extLst>
      <p:ext uri="{BB962C8B-B14F-4D97-AF65-F5344CB8AC3E}">
        <p14:creationId xmlns:p14="http://schemas.microsoft.com/office/powerpoint/2010/main" val="781084744"/>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269F8-2FEB-3FBC-AC9A-29E81FEB6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394ED5-57F1-FFA7-0287-4394583878CD}"/>
              </a:ext>
            </a:extLst>
          </p:cNvPr>
          <p:cNvSpPr>
            <a:spLocks noGrp="1"/>
          </p:cNvSpPr>
          <p:nvPr>
            <p:ph type="title"/>
          </p:nvPr>
        </p:nvSpPr>
        <p:spPr/>
        <p:txBody>
          <a:bodyPr>
            <a:normAutofit/>
          </a:bodyPr>
          <a:lstStyle/>
          <a:p>
            <a:pPr algn="ctr"/>
            <a:r>
              <a:rPr lang="en-US" sz="4000" b="1" dirty="0"/>
              <a:t>What This Sign Tells Us About Jesus</a:t>
            </a:r>
          </a:p>
        </p:txBody>
      </p:sp>
      <p:sp>
        <p:nvSpPr>
          <p:cNvPr id="3" name="Content Placeholder 2">
            <a:extLst>
              <a:ext uri="{FF2B5EF4-FFF2-40B4-BE49-F238E27FC236}">
                <a16:creationId xmlns:a16="http://schemas.microsoft.com/office/drawing/2014/main" id="{D11262D3-37F0-D435-5081-C9F0A856858D}"/>
              </a:ext>
            </a:extLst>
          </p:cNvPr>
          <p:cNvSpPr>
            <a:spLocks noGrp="1"/>
          </p:cNvSpPr>
          <p:nvPr>
            <p:ph idx="1"/>
          </p:nvPr>
        </p:nvSpPr>
        <p:spPr/>
        <p:txBody>
          <a:bodyPr>
            <a:normAutofit/>
          </a:bodyPr>
          <a:lstStyle/>
          <a:p>
            <a:pPr marL="0" indent="0" algn="ctr">
              <a:buNone/>
            </a:pPr>
            <a:r>
              <a:rPr lang="en-US" b="1" dirty="0"/>
              <a:t>Jesus is the master over </a:t>
            </a:r>
            <a:r>
              <a:rPr lang="en-US" b="1" u="sng" dirty="0"/>
              <a:t>quantity</a:t>
            </a:r>
            <a:r>
              <a:rPr lang="en-US" b="1" dirty="0"/>
              <a:t>.</a:t>
            </a:r>
          </a:p>
          <a:p>
            <a:endParaRPr lang="en-US" sz="800" dirty="0"/>
          </a:p>
          <a:p>
            <a:r>
              <a:rPr lang="en-US" dirty="0"/>
              <a:t>Jesus had provided wine for an entire wedding party (John 2), but this was a multitude of over 5,000 men (plus women and children). </a:t>
            </a:r>
          </a:p>
          <a:p>
            <a:r>
              <a:rPr lang="en-US" dirty="0"/>
              <a:t>Both Philip and Andrew noted it was impossible to feed this multitude.</a:t>
            </a:r>
          </a:p>
          <a:p>
            <a:r>
              <a:rPr lang="en-US" dirty="0"/>
              <a:t>After allowing that fact to be established in their minds, Jesus fed the multitude with a boy’s lunch and they had 12 baskets of fragments left over. </a:t>
            </a:r>
          </a:p>
        </p:txBody>
      </p:sp>
    </p:spTree>
    <p:extLst>
      <p:ext uri="{BB962C8B-B14F-4D97-AF65-F5344CB8AC3E}">
        <p14:creationId xmlns:p14="http://schemas.microsoft.com/office/powerpoint/2010/main" val="965602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85B-87AF-72DA-F2CF-74187771FD37}"/>
            </a:ext>
          </a:extLst>
        </p:cNvPr>
        <p:cNvGrpSpPr/>
        <p:nvPr/>
      </p:nvGrpSpPr>
      <p:grpSpPr>
        <a:xfrm>
          <a:off x="0" y="0"/>
          <a:ext cx="0" cy="0"/>
          <a:chOff x="0" y="0"/>
          <a:chExt cx="0" cy="0"/>
        </a:xfrm>
      </p:grpSpPr>
    </p:spTree>
    <p:extLst>
      <p:ext uri="{BB962C8B-B14F-4D97-AF65-F5344CB8AC3E}">
        <p14:creationId xmlns:p14="http://schemas.microsoft.com/office/powerpoint/2010/main" val="15744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CB8F6-57B1-8869-6A69-0E4B66D1922B}"/>
              </a:ext>
            </a:extLst>
          </p:cNvPr>
          <p:cNvSpPr>
            <a:spLocks noGrp="1"/>
          </p:cNvSpPr>
          <p:nvPr>
            <p:ph type="title"/>
          </p:nvPr>
        </p:nvSpPr>
        <p:spPr/>
        <p:txBody>
          <a:bodyPr/>
          <a:lstStyle/>
          <a:p>
            <a:pPr algn="ctr"/>
            <a:r>
              <a:rPr lang="en-US" dirty="0"/>
              <a:t>Only miracle recorded in </a:t>
            </a:r>
            <a:br>
              <a:rPr lang="en-US" dirty="0"/>
            </a:br>
            <a:r>
              <a:rPr lang="en-US" dirty="0"/>
              <a:t>all four gospel accounts. </a:t>
            </a:r>
          </a:p>
        </p:txBody>
      </p:sp>
      <p:sp>
        <p:nvSpPr>
          <p:cNvPr id="3" name="Content Placeholder 2">
            <a:extLst>
              <a:ext uri="{FF2B5EF4-FFF2-40B4-BE49-F238E27FC236}">
                <a16:creationId xmlns:a16="http://schemas.microsoft.com/office/drawing/2014/main" id="{8A91F0D4-BEEE-E96B-9760-7032ACA37716}"/>
              </a:ext>
            </a:extLst>
          </p:cNvPr>
          <p:cNvSpPr>
            <a:spLocks noGrp="1"/>
          </p:cNvSpPr>
          <p:nvPr>
            <p:ph idx="1"/>
          </p:nvPr>
        </p:nvSpPr>
        <p:spPr>
          <a:xfrm>
            <a:off x="628650" y="2143431"/>
            <a:ext cx="7886700" cy="4033531"/>
          </a:xfrm>
        </p:spPr>
        <p:txBody>
          <a:bodyPr>
            <a:normAutofit/>
          </a:bodyPr>
          <a:lstStyle/>
          <a:p>
            <a:r>
              <a:rPr lang="en-US" sz="3200" dirty="0"/>
              <a:t>Matthew 14:13-21</a:t>
            </a:r>
          </a:p>
          <a:p>
            <a:r>
              <a:rPr lang="en-US" sz="3200" dirty="0"/>
              <a:t>Mark 6:30-44</a:t>
            </a:r>
          </a:p>
          <a:p>
            <a:r>
              <a:rPr lang="en-US" sz="3200" dirty="0"/>
              <a:t>Luke 9:10-17</a:t>
            </a:r>
          </a:p>
          <a:p>
            <a:r>
              <a:rPr lang="en-US" sz="3200" dirty="0"/>
              <a:t>John 6:1-15</a:t>
            </a:r>
          </a:p>
        </p:txBody>
      </p:sp>
    </p:spTree>
    <p:extLst>
      <p:ext uri="{BB962C8B-B14F-4D97-AF65-F5344CB8AC3E}">
        <p14:creationId xmlns:p14="http://schemas.microsoft.com/office/powerpoint/2010/main" val="320967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25A4-86ED-E3DC-D89F-70088591356D}"/>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9B49FD42-CCCE-1E8E-1351-D4F80A609C64}"/>
              </a:ext>
            </a:extLst>
          </p:cNvPr>
          <p:cNvSpPr>
            <a:spLocks noGrp="1"/>
          </p:cNvSpPr>
          <p:nvPr>
            <p:ph idx="1"/>
          </p:nvPr>
        </p:nvSpPr>
        <p:spPr/>
        <p:txBody>
          <a:bodyPr>
            <a:normAutofit/>
          </a:bodyPr>
          <a:lstStyle/>
          <a:p>
            <a:pPr marL="514350" indent="-514350">
              <a:buSzPct val="80000"/>
              <a:buFont typeface="+mj-lt"/>
              <a:buAutoNum type="arabicPeriod"/>
            </a:pPr>
            <a:r>
              <a:rPr lang="en-US" sz="3200" dirty="0"/>
              <a:t>After these things Jesus went over the Sea of Galilee, which is the Sea of Tiberias. </a:t>
            </a:r>
          </a:p>
          <a:p>
            <a:pPr marL="514350" indent="-514350">
              <a:buSzPct val="80000"/>
              <a:buFont typeface="+mj-lt"/>
              <a:buAutoNum type="arabicPeriod"/>
            </a:pPr>
            <a:endParaRPr lang="en-US" sz="800" dirty="0"/>
          </a:p>
          <a:p>
            <a:pPr marL="514350" indent="-514350">
              <a:buSzPct val="80000"/>
              <a:buFont typeface="+mj-lt"/>
              <a:buAutoNum type="arabicPeriod"/>
            </a:pPr>
            <a:r>
              <a:rPr lang="en-US" sz="3200" dirty="0"/>
              <a:t>Then a great multitude followed Him, because they saw His signs which He performed on those who were diseased. </a:t>
            </a:r>
          </a:p>
        </p:txBody>
      </p:sp>
    </p:spTree>
    <p:extLst>
      <p:ext uri="{BB962C8B-B14F-4D97-AF65-F5344CB8AC3E}">
        <p14:creationId xmlns:p14="http://schemas.microsoft.com/office/powerpoint/2010/main" val="6431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Picture 3" descr="The Plain of Bethsaida and the feeding of the five thousand | Ferrell's  Travel Blog">
            <a:extLst>
              <a:ext uri="{FF2B5EF4-FFF2-40B4-BE49-F238E27FC236}">
                <a16:creationId xmlns:a16="http://schemas.microsoft.com/office/drawing/2014/main" id="{9F278249-47FF-1D4E-BD2C-EB2B1A163C58}"/>
              </a:ext>
            </a:extLst>
          </p:cNvPr>
          <p:cNvPicPr>
            <a:picLocks noChangeAspect="1"/>
          </p:cNvPicPr>
          <p:nvPr/>
        </p:nvPicPr>
        <p:blipFill>
          <a:blip r:embed="rId2"/>
          <a:stretch>
            <a:fillRect/>
          </a:stretch>
        </p:blipFill>
        <p:spPr>
          <a:xfrm>
            <a:off x="55711" y="52233"/>
            <a:ext cx="9019462" cy="6764597"/>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E71D200-276A-E400-EC7C-73A054AA7850}"/>
              </a:ext>
            </a:extLst>
          </p:cNvPr>
          <p:cNvSpPr>
            <a:spLocks noGrp="1"/>
          </p:cNvSpPr>
          <p:nvPr>
            <p:ph type="title"/>
          </p:nvPr>
        </p:nvSpPr>
        <p:spPr>
          <a:xfrm>
            <a:off x="628650" y="365126"/>
            <a:ext cx="7886700" cy="1453842"/>
          </a:xfrm>
        </p:spPr>
        <p:txBody>
          <a:bodyPr/>
          <a:lstStyle/>
          <a:p>
            <a:pPr algn="ctr"/>
            <a:r>
              <a:rPr lang="en-US" b="1" dirty="0">
                <a:effectLst>
                  <a:outerShdw blurRad="38100" dist="38100" dir="2700000" algn="tl">
                    <a:srgbClr val="000000">
                      <a:alpha val="43137"/>
                    </a:srgbClr>
                  </a:outerShdw>
                </a:effectLst>
                <a:latin typeface="+mn-lt"/>
              </a:rPr>
              <a:t>The Plain of Bethsaida</a:t>
            </a:r>
            <a:br>
              <a:rPr lang="en-US" b="1" dirty="0">
                <a:effectLst>
                  <a:outerShdw blurRad="38100" dist="38100" dir="2700000" algn="tl">
                    <a:srgbClr val="000000">
                      <a:alpha val="43137"/>
                    </a:srgbClr>
                  </a:outerShdw>
                </a:effectLst>
                <a:latin typeface="+mn-lt"/>
              </a:rPr>
            </a:br>
            <a:r>
              <a:rPr lang="en-US" sz="4000" dirty="0">
                <a:effectLst>
                  <a:outerShdw blurRad="38100" dist="38100" dir="2700000" algn="tl">
                    <a:srgbClr val="000000">
                      <a:alpha val="43137"/>
                    </a:srgbClr>
                  </a:outerShdw>
                </a:effectLst>
                <a:latin typeface="+mn-lt"/>
              </a:rPr>
              <a:t>Luke 9:10</a:t>
            </a:r>
            <a:endParaRPr lang="en-US"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520230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DDD7-F852-9D79-1EF1-DF6C9C98E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75526-F293-8B5E-284F-F23D4FD5F463}"/>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DCB82EC1-6ACF-27D4-4B1C-8B7DF4D9D6FB}"/>
              </a:ext>
            </a:extLst>
          </p:cNvPr>
          <p:cNvSpPr>
            <a:spLocks noGrp="1"/>
          </p:cNvSpPr>
          <p:nvPr>
            <p:ph idx="1"/>
          </p:nvPr>
        </p:nvSpPr>
        <p:spPr/>
        <p:txBody>
          <a:bodyPr>
            <a:normAutofit/>
          </a:bodyPr>
          <a:lstStyle/>
          <a:p>
            <a:pPr marL="514350" indent="-514350">
              <a:buSzPct val="80000"/>
              <a:buFont typeface="+mj-lt"/>
              <a:buAutoNum type="arabicPeriod" startAt="3"/>
            </a:pPr>
            <a:r>
              <a:rPr lang="en-US" sz="3200" dirty="0"/>
              <a:t>And Jesus went up on the mountain, and there He sat with His disciples. </a:t>
            </a:r>
          </a:p>
          <a:p>
            <a:pPr marL="514350" indent="-514350">
              <a:buSzPct val="80000"/>
              <a:buFont typeface="+mj-lt"/>
              <a:buAutoNum type="arabicPeriod" startAt="3"/>
            </a:pPr>
            <a:r>
              <a:rPr lang="en-US" sz="3200" dirty="0"/>
              <a:t>Now the Passover, a feast of the Jews, was near. </a:t>
            </a:r>
          </a:p>
          <a:p>
            <a:pPr marL="514350" indent="-514350">
              <a:buSzPct val="80000"/>
              <a:buFont typeface="+mj-lt"/>
              <a:buAutoNum type="arabicPeriod" startAt="3"/>
            </a:pPr>
            <a:r>
              <a:rPr lang="en-US" sz="3200" dirty="0"/>
              <a:t>Then Jesus lifted up His eyes, and seeing a great multitude coming toward Him, He said to Philip, “Where shall we buy bread, that these may eat?”</a:t>
            </a:r>
          </a:p>
        </p:txBody>
      </p:sp>
    </p:spTree>
    <p:extLst>
      <p:ext uri="{BB962C8B-B14F-4D97-AF65-F5344CB8AC3E}">
        <p14:creationId xmlns:p14="http://schemas.microsoft.com/office/powerpoint/2010/main" val="352491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0F936-1D1E-714A-B2A5-0EC04304E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9434E-E3E2-B573-469A-888B62B88744}"/>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4167BEA8-F41D-88A8-A336-BA0402D68209}"/>
              </a:ext>
            </a:extLst>
          </p:cNvPr>
          <p:cNvSpPr>
            <a:spLocks noGrp="1"/>
          </p:cNvSpPr>
          <p:nvPr>
            <p:ph idx="1"/>
          </p:nvPr>
        </p:nvSpPr>
        <p:spPr/>
        <p:txBody>
          <a:bodyPr>
            <a:normAutofit/>
          </a:bodyPr>
          <a:lstStyle/>
          <a:p>
            <a:pPr marL="514350" indent="-514350">
              <a:buSzPct val="80000"/>
              <a:buFont typeface="+mj-lt"/>
              <a:buAutoNum type="arabicPeriod" startAt="6"/>
            </a:pPr>
            <a:r>
              <a:rPr lang="en-US" sz="3200" dirty="0"/>
              <a:t>But this He said to test him, for He Himself knew what He would do. </a:t>
            </a:r>
          </a:p>
          <a:p>
            <a:pPr marL="514350" indent="-514350">
              <a:buSzPct val="80000"/>
              <a:buFont typeface="+mj-lt"/>
              <a:buAutoNum type="arabicPeriod" startAt="6"/>
            </a:pPr>
            <a:endParaRPr lang="en-US" sz="800" dirty="0"/>
          </a:p>
          <a:p>
            <a:pPr marL="514350" indent="-514350">
              <a:buSzPct val="80000"/>
              <a:buFont typeface="+mj-lt"/>
              <a:buAutoNum type="arabicPeriod" startAt="6"/>
            </a:pPr>
            <a:r>
              <a:rPr lang="en-US" sz="3200" dirty="0"/>
              <a:t>Philip answered Him, “Two hundred denarii worth of bread is not sufficient for them, that every one of them may have a little.”</a:t>
            </a:r>
          </a:p>
        </p:txBody>
      </p:sp>
    </p:spTree>
    <p:extLst>
      <p:ext uri="{BB962C8B-B14F-4D97-AF65-F5344CB8AC3E}">
        <p14:creationId xmlns:p14="http://schemas.microsoft.com/office/powerpoint/2010/main" val="106680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92A90494-4E4C-E171-72D0-6D3E284136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34EDF-74A2-40C0-764B-225DB1601EFA}"/>
              </a:ext>
            </a:extLst>
          </p:cNvPr>
          <p:cNvSpPr>
            <a:spLocks noGrp="1"/>
          </p:cNvSpPr>
          <p:nvPr>
            <p:ph type="title"/>
          </p:nvPr>
        </p:nvSpPr>
        <p:spPr>
          <a:xfrm>
            <a:off x="628650" y="365126"/>
            <a:ext cx="7886700" cy="893403"/>
          </a:xfrm>
        </p:spPr>
        <p:txBody>
          <a:bodyPr/>
          <a:lstStyle/>
          <a:p>
            <a:pPr algn="ctr"/>
            <a:r>
              <a:rPr lang="en-US" dirty="0"/>
              <a:t>Luke 9:11-13</a:t>
            </a:r>
          </a:p>
        </p:txBody>
      </p:sp>
      <p:sp>
        <p:nvSpPr>
          <p:cNvPr id="3" name="Content Placeholder 2">
            <a:extLst>
              <a:ext uri="{FF2B5EF4-FFF2-40B4-BE49-F238E27FC236}">
                <a16:creationId xmlns:a16="http://schemas.microsoft.com/office/drawing/2014/main" id="{B8D640F3-3006-2A8D-0F21-77E144AD3150}"/>
              </a:ext>
            </a:extLst>
          </p:cNvPr>
          <p:cNvSpPr>
            <a:spLocks noGrp="1"/>
          </p:cNvSpPr>
          <p:nvPr>
            <p:ph idx="1"/>
          </p:nvPr>
        </p:nvSpPr>
        <p:spPr>
          <a:xfrm>
            <a:off x="275303" y="1435510"/>
            <a:ext cx="8583561" cy="5211095"/>
          </a:xfrm>
        </p:spPr>
        <p:txBody>
          <a:bodyPr>
            <a:normAutofit fontScale="92500" lnSpcReduction="10000"/>
          </a:bodyPr>
          <a:lstStyle/>
          <a:p>
            <a:pPr marL="514350" indent="-514350">
              <a:buSzPct val="80000"/>
              <a:buFont typeface="+mj-lt"/>
              <a:buAutoNum type="arabicPeriod" startAt="11"/>
            </a:pPr>
            <a:r>
              <a:rPr lang="en-US" sz="3200" dirty="0"/>
              <a:t>But when the multitudes knew it, they followed Him; and He received them and spoke to them about the kingdom of God, and healed those who had need of healing. </a:t>
            </a:r>
          </a:p>
          <a:p>
            <a:pPr marL="514350" indent="-514350">
              <a:buSzPct val="80000"/>
              <a:buFont typeface="+mj-lt"/>
              <a:buAutoNum type="arabicPeriod" startAt="11"/>
            </a:pPr>
            <a:r>
              <a:rPr lang="en-US" sz="3200" dirty="0"/>
              <a:t>When the day began to wear away, the twelve came and said to Him, “Send the multitude away, that they may go into the surrounding towns and country, and lodge and get provisions; for we are in a deserted place here.” </a:t>
            </a:r>
          </a:p>
          <a:p>
            <a:pPr marL="514350" indent="-514350">
              <a:buSzPct val="80000"/>
              <a:buFont typeface="+mj-lt"/>
              <a:buAutoNum type="arabicPeriod" startAt="11"/>
            </a:pPr>
            <a:r>
              <a:rPr lang="en-US" sz="3200" dirty="0"/>
              <a:t>But He said to them, “You give them something to eat.” And they said, “We have no more than five loaves and two fish, unless we go and buy food for all these people.” </a:t>
            </a:r>
          </a:p>
        </p:txBody>
      </p:sp>
    </p:spTree>
    <p:extLst>
      <p:ext uri="{BB962C8B-B14F-4D97-AF65-F5344CB8AC3E}">
        <p14:creationId xmlns:p14="http://schemas.microsoft.com/office/powerpoint/2010/main" val="325565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3E89-92C3-B254-3303-33DAB1DDB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8A3D8-5705-910F-ACEF-8196024241AA}"/>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63E49EE8-E5A3-D374-063B-6CA3199CB507}"/>
              </a:ext>
            </a:extLst>
          </p:cNvPr>
          <p:cNvSpPr>
            <a:spLocks noGrp="1"/>
          </p:cNvSpPr>
          <p:nvPr>
            <p:ph idx="1"/>
          </p:nvPr>
        </p:nvSpPr>
        <p:spPr/>
        <p:txBody>
          <a:bodyPr>
            <a:normAutofit/>
          </a:bodyPr>
          <a:lstStyle/>
          <a:p>
            <a:pPr marL="514350" indent="-514350">
              <a:buSzPct val="80000"/>
              <a:buFont typeface="+mj-lt"/>
              <a:buAutoNum type="arabicPeriod" startAt="8"/>
            </a:pPr>
            <a:r>
              <a:rPr lang="en-US" sz="3200" dirty="0"/>
              <a:t>One of His disciples, Andrew, Simon Peter’s brother, said to Him, </a:t>
            </a:r>
          </a:p>
          <a:p>
            <a:pPr marL="514350" indent="-514350">
              <a:buSzPct val="80000"/>
              <a:buFont typeface="+mj-lt"/>
              <a:buAutoNum type="arabicPeriod" startAt="8"/>
            </a:pPr>
            <a:endParaRPr lang="en-US" sz="800" dirty="0"/>
          </a:p>
          <a:p>
            <a:pPr marL="514350" indent="-514350">
              <a:buSzPct val="80000"/>
              <a:buFont typeface="+mj-lt"/>
              <a:buAutoNum type="arabicPeriod" startAt="8"/>
            </a:pPr>
            <a:r>
              <a:rPr lang="en-US" sz="3200" dirty="0"/>
              <a:t>“There is a lad here who has five barley loaves and two small fish, but what are they among so many?”</a:t>
            </a:r>
          </a:p>
        </p:txBody>
      </p:sp>
    </p:spTree>
    <p:extLst>
      <p:ext uri="{BB962C8B-B14F-4D97-AF65-F5344CB8AC3E}">
        <p14:creationId xmlns:p14="http://schemas.microsoft.com/office/powerpoint/2010/main" val="144646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2EA3-1DF3-B795-29F1-29776DFFB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F3183-6E0E-666E-22B3-A18DFDF70344}"/>
              </a:ext>
            </a:extLst>
          </p:cNvPr>
          <p:cNvSpPr>
            <a:spLocks noGrp="1"/>
          </p:cNvSpPr>
          <p:nvPr>
            <p:ph type="title"/>
          </p:nvPr>
        </p:nvSpPr>
        <p:spPr/>
        <p:txBody>
          <a:bodyPr/>
          <a:lstStyle/>
          <a:p>
            <a:pPr algn="ctr"/>
            <a:r>
              <a:rPr lang="en-US" b="1" dirty="0"/>
              <a:t>The Sign</a:t>
            </a:r>
          </a:p>
        </p:txBody>
      </p:sp>
      <p:sp>
        <p:nvSpPr>
          <p:cNvPr id="3" name="Content Placeholder 2">
            <a:extLst>
              <a:ext uri="{FF2B5EF4-FFF2-40B4-BE49-F238E27FC236}">
                <a16:creationId xmlns:a16="http://schemas.microsoft.com/office/drawing/2014/main" id="{068F0E03-35E8-8D46-A032-633D79DD9364}"/>
              </a:ext>
            </a:extLst>
          </p:cNvPr>
          <p:cNvSpPr>
            <a:spLocks noGrp="1"/>
          </p:cNvSpPr>
          <p:nvPr>
            <p:ph idx="1"/>
          </p:nvPr>
        </p:nvSpPr>
        <p:spPr/>
        <p:txBody>
          <a:bodyPr>
            <a:normAutofit/>
          </a:bodyPr>
          <a:lstStyle/>
          <a:p>
            <a:pPr marL="514350" indent="-514350">
              <a:buSzPct val="80000"/>
              <a:buFont typeface="+mj-lt"/>
              <a:buAutoNum type="arabicPeriod" startAt="10"/>
            </a:pPr>
            <a:r>
              <a:rPr lang="en-US" sz="3200" dirty="0"/>
              <a:t>Then Jesus said, “Make the people sit down.” Now there was much grass in the place. So the men sat down, in number about five thousand. </a:t>
            </a:r>
          </a:p>
          <a:p>
            <a:pPr marL="514350" indent="-514350">
              <a:buSzPct val="80000"/>
              <a:buFont typeface="+mj-lt"/>
              <a:buAutoNum type="arabicPeriod" startAt="10"/>
            </a:pPr>
            <a:r>
              <a:rPr lang="en-US" sz="3200" dirty="0"/>
              <a:t>And Jesus took the loaves, and when He had given thanks He distributed them to the disciples, and the disciples to those sitting down; and likewise of the fish, as much as they wanted. </a:t>
            </a:r>
          </a:p>
        </p:txBody>
      </p:sp>
    </p:spTree>
    <p:extLst>
      <p:ext uri="{BB962C8B-B14F-4D97-AF65-F5344CB8AC3E}">
        <p14:creationId xmlns:p14="http://schemas.microsoft.com/office/powerpoint/2010/main" val="347019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6587</TotalTime>
  <Words>756</Words>
  <Application>Microsoft Office PowerPoint</Application>
  <PresentationFormat>On-screen Show (4:3)</PresentationFormat>
  <Paragraphs>53</Paragraphs>
  <Slides>15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Aptos</vt:lpstr>
      <vt:lpstr>Aptos Display</vt:lpstr>
      <vt:lpstr>Arial</vt:lpstr>
      <vt:lpstr>Calibri</vt:lpstr>
      <vt:lpstr>Times New Roman</vt:lpstr>
      <vt:lpstr>Office Theme</vt:lpstr>
      <vt:lpstr>2_Office Theme</vt:lpstr>
      <vt:lpstr>PowerPoint Presentation</vt:lpstr>
      <vt:lpstr>Only miracle recorded in  all four gospel accounts. </vt:lpstr>
      <vt:lpstr>The Sign</vt:lpstr>
      <vt:lpstr>The Plain of Bethsaida Luke 9:10</vt:lpstr>
      <vt:lpstr>The Sign</vt:lpstr>
      <vt:lpstr>The Sign</vt:lpstr>
      <vt:lpstr>Luke 9:11-13</vt:lpstr>
      <vt:lpstr>The Sign</vt:lpstr>
      <vt:lpstr>The Sign</vt:lpstr>
      <vt:lpstr>The Sign</vt:lpstr>
      <vt:lpstr>The Impact of the Sign</vt:lpstr>
      <vt:lpstr>The Impact of the Sign</vt:lpstr>
      <vt:lpstr>The Impact of the Sign</vt:lpstr>
      <vt:lpstr>What This Sign Tells Us About Jesus</vt:lpstr>
      <vt:lpstr>PowerPoint Presentation</vt:lpstr>
    </vt:vector>
  </TitlesOfParts>
  <Company>AQ2 Technologies,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Template</dc:title>
  <dc:creator>RJStevensMusic.com</dc:creator>
  <dc:description/>
  <cp:lastModifiedBy>Michael Hepner</cp:lastModifiedBy>
  <cp:revision>287</cp:revision>
  <dcterms:created xsi:type="dcterms:W3CDTF">2008-03-16T18:22:36Z</dcterms:created>
  <dcterms:modified xsi:type="dcterms:W3CDTF">2026-08-24T11:22:47Z</dcterms:modified>
</cp:coreProperties>
</file>