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6" r:id="rId1"/>
    <p:sldMasterId id="2147483854" r:id="rId2"/>
  </p:sldMasterIdLst>
  <p:notesMasterIdLst>
    <p:notesMasterId r:id="rId8"/>
  </p:notesMasterIdLst>
  <p:sldIdLst>
    <p:sldId id="256" r:id="rId3"/>
    <p:sldId id="287" r:id="rId4"/>
    <p:sldId id="288" r:id="rId5"/>
    <p:sldId id="289" r:id="rId6"/>
    <p:sldId id="265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-Service" id="{3C64C86B-CB58-4823-BD8C-F68585D6F563}">
          <p14:sldIdLst/>
        </p14:section>
        <p14:section name="Song" id="{D8F5DF2E-0DD5-48CF-943A-FBF98F807EFB}">
          <p14:sldIdLst/>
        </p14:section>
        <p14:section name="Prayer" id="{785FF2CF-754D-491F-BE90-82FA25063A3E}">
          <p14:sldIdLst/>
        </p14:section>
        <p14:section name="Exhortation and Dismissal" id="{ABD5E9EE-E79A-42ED-AA6A-24EF3777B493}">
          <p14:sldIdLst>
            <p14:sldId id="256"/>
            <p14:sldId id="287"/>
            <p14:sldId id="288"/>
            <p14:sldId id="289"/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623" autoAdjust="0"/>
    <p:restoredTop sz="86325" autoAdjust="0"/>
  </p:normalViewPr>
  <p:slideViewPr>
    <p:cSldViewPr>
      <p:cViewPr varScale="1">
        <p:scale>
          <a:sx n="70" d="100"/>
          <a:sy n="70" d="100"/>
        </p:scale>
        <p:origin x="861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2971" y="-8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DE7A2-50D1-4400-88E2-5E32D940C051}" type="datetimeFigureOut">
              <a:rPr lang="en-US"/>
              <a:pPr/>
              <a:t>8/17/2026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F674F-5FF1-4C50-AE02-5B1470F93F7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1" y="2222624"/>
            <a:ext cx="5917677" cy="2554758"/>
          </a:xfrm>
        </p:spPr>
        <p:txBody>
          <a:bodyPr anchor="b"/>
          <a:lstStyle>
            <a:lvl1pPr>
              <a:defRPr sz="48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866441" y="4777380"/>
            <a:ext cx="5917677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7419" y="1824010"/>
            <a:ext cx="990599" cy="240258"/>
          </a:xfrm>
        </p:spPr>
        <p:txBody>
          <a:bodyPr/>
          <a:lstStyle>
            <a:lvl1pPr algn="l">
              <a:defRPr sz="900" b="0" i="0">
                <a:solidFill>
                  <a:schemeClr val="bg1"/>
                </a:solidFill>
              </a:defRPr>
            </a:lvl1pPr>
          </a:lstStyle>
          <a:p>
            <a:fld id="{94EBEC99-BF0C-402D-B97E-F8E1AF59CFF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46568" y="3264407"/>
            <a:ext cx="3859795" cy="228659"/>
          </a:xfrm>
        </p:spPr>
        <p:txBody>
          <a:bodyPr/>
          <a:lstStyle>
            <a:lvl1pPr>
              <a:defRPr sz="900" b="0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173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Rectangle 14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961453"/>
            <a:ext cx="6422002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3" y="5528191"/>
            <a:ext cx="6422003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7745644" y="-7177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537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3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1"/>
            <a:ext cx="6422004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13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745644" y="-7177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55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2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11" name="TextBox 10"/>
          <p:cNvSpPr txBox="1"/>
          <p:nvPr/>
        </p:nvSpPr>
        <p:spPr bwMode="gray">
          <a:xfrm>
            <a:off x="7033421" y="2893960"/>
            <a:ext cx="679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10" name="TextBox 9"/>
          <p:cNvSpPr txBox="1"/>
          <p:nvPr/>
        </p:nvSpPr>
        <p:spPr bwMode="gray">
          <a:xfrm>
            <a:off x="625840" y="590998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80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0763" y="914400"/>
            <a:ext cx="6177681" cy="28846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9" y="3809278"/>
            <a:ext cx="5646142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870" y="5000815"/>
            <a:ext cx="6422005" cy="101817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745644" y="-7177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117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2057400"/>
            <a:ext cx="6422004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159399"/>
            <a:ext cx="6422004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4507" y="39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912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4852" y="921453"/>
            <a:ext cx="6423592" cy="715512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1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2"/>
            <a:ext cx="2313431" cy="287771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8471" y="2485332"/>
            <a:ext cx="232675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2"/>
            <a:ext cx="2326750" cy="288836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2489200"/>
            <a:ext cx="2313740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3820" y="3147162"/>
            <a:ext cx="2313740" cy="287771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87101" y="2489200"/>
            <a:ext cx="0" cy="3535679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622" y="2489200"/>
            <a:ext cx="0" cy="3535679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323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927101"/>
            <a:ext cx="6423592" cy="70986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390" y="4179595"/>
            <a:ext cx="2295329" cy="657961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21261" y="2489200"/>
            <a:ext cx="2012937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48208"/>
            <a:ext cx="2309279" cy="1176672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30434" y="4179594"/>
            <a:ext cx="2291674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16"/>
          </p:nvPr>
        </p:nvSpPr>
        <p:spPr>
          <a:xfrm>
            <a:off x="3550622" y="2486834"/>
            <a:ext cx="2025182" cy="144970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04318" y="4848209"/>
            <a:ext cx="2317790" cy="1188374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63820" y="4166523"/>
            <a:ext cx="2304671" cy="681684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17"/>
          </p:nvPr>
        </p:nvSpPr>
        <p:spPr>
          <a:xfrm>
            <a:off x="6104946" y="2489200"/>
            <a:ext cx="2018838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63820" y="4848209"/>
            <a:ext cx="2304671" cy="118942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441" y="2489200"/>
            <a:ext cx="0" cy="3535679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622" y="2489200"/>
            <a:ext cx="0" cy="3548436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929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64852" y="921453"/>
            <a:ext cx="6423592" cy="715512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438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414867" y="402165"/>
              <a:ext cx="46105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 bwMode="gray">
            <a:xfrm rot="5400000">
              <a:off x="1299309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68970" y="1447799"/>
            <a:ext cx="1119474" cy="4571999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440" y="1447799"/>
            <a:ext cx="4417234" cy="4572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44507" y="39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12364" y="295730"/>
            <a:ext cx="738909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3122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4708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48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7418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668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4964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0845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320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7866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171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2601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7578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C1E1F-2B90-4632-A886-F97F3FBA8E98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696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66443" y="2257588"/>
            <a:ext cx="3101763" cy="3020343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third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267"/>
            <a:ext cx="3054653" cy="3020345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45644" y="39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9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199"/>
            <a:ext cx="3636979" cy="353060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489199"/>
            <a:ext cx="3636981" cy="355324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70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3636979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1" y="3248040"/>
            <a:ext cx="3636978" cy="277176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0" y="2488750"/>
            <a:ext cx="3636980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8040"/>
            <a:ext cx="3636980" cy="277390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986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2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-1404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133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8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52881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3086845"/>
            <a:ext cx="2712590" cy="2938036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745644" y="-1404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352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21" name="Rectangle 2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Oval 25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8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7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591" y="1343112"/>
            <a:ext cx="3001938" cy="1613085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51592" y="3086100"/>
            <a:ext cx="3001938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EC99-BF0C-402D-B97E-F8E1AF59CFF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745644" y="-1404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34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266" y="-2022"/>
            <a:ext cx="9146266" cy="6861037"/>
            <a:chOff x="-2266" y="-2022"/>
            <a:chExt cx="9146266" cy="6861037"/>
          </a:xfrm>
        </p:grpSpPr>
        <p:sp>
          <p:nvSpPr>
            <p:cNvPr id="19" name="Rectangle 18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rcRect/>
              <a:stretch>
                <a:fillRect l="-16667" r="-16667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5689832" y="-2022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-2266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6299432" y="586841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5"/>
            <p:cNvSpPr/>
            <p:nvPr/>
          </p:nvSpPr>
          <p:spPr bwMode="gray">
            <a:xfrm>
              <a:off x="485023" y="1856958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5"/>
            <p:cNvSpPr>
              <a:spLocks noEditPoints="1"/>
            </p:cNvSpPr>
            <p:nvPr/>
          </p:nvSpPr>
          <p:spPr bwMode="gray">
            <a:xfrm>
              <a:off x="0" y="508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1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2489201"/>
            <a:ext cx="6345260" cy="3530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60111" y="6377097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94EBEC99-BF0C-402D-B97E-F8E1AF59CFF3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2" y="6373195"/>
            <a:ext cx="3859795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881DCC3F-1DDB-47CB-B47B-795CEAAAED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783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3849" r:id="rId13"/>
    <p:sldLayoutId id="2147483850" r:id="rId14"/>
    <p:sldLayoutId id="2147483851" r:id="rId15"/>
    <p:sldLayoutId id="2147483852" r:id="rId16"/>
    <p:sldLayoutId id="214748385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4C1E1F-2B90-4632-A886-F97F3FBA8E98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191A66-0E0C-483D-B55B-474F0ADB5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5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3813149-0EF5-2417-E602-173F9AA7E7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752405"/>
            <a:ext cx="6858000" cy="1510739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Healing the Lame Man</a:t>
            </a:r>
          </a:p>
          <a:p>
            <a:r>
              <a:rPr 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John 5:1-16</a:t>
            </a:r>
            <a:endParaRPr lang="en-US" sz="32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The 7 Signs of Jesus in John's Gospel | Zion Church York">
            <a:extLst>
              <a:ext uri="{FF2B5EF4-FFF2-40B4-BE49-F238E27FC236}">
                <a16:creationId xmlns:a16="http://schemas.microsoft.com/office/drawing/2014/main" id="{7D9B2AC8-F931-F257-1A1D-1F81BFD0D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509584"/>
            <a:ext cx="6858000" cy="3857625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57360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D25A4-86ED-E3DC-D89F-700885913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The 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9FD42-CCCE-1E8E-1351-D4F80A609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feast in Jerusalem (v. 1)</a:t>
            </a:r>
          </a:p>
          <a:p>
            <a:r>
              <a:rPr lang="en-US" dirty="0"/>
              <a:t>The pool of Bethesda by the Sheep Gate (v. 2) </a:t>
            </a:r>
          </a:p>
          <a:p>
            <a:r>
              <a:rPr lang="en-US" dirty="0"/>
              <a:t>Great multitude of sick people (v. 3) </a:t>
            </a:r>
          </a:p>
          <a:p>
            <a:r>
              <a:rPr lang="en-US" dirty="0"/>
              <a:t>The lame man (v. 5)</a:t>
            </a:r>
          </a:p>
          <a:p>
            <a:r>
              <a:rPr lang="en-US" dirty="0"/>
              <a:t>Jesus’ question (v. 6)</a:t>
            </a:r>
          </a:p>
          <a:p>
            <a:r>
              <a:rPr lang="en-US" dirty="0"/>
              <a:t>Jesus’ command (vs. 8-9)</a:t>
            </a:r>
          </a:p>
        </p:txBody>
      </p:sp>
    </p:spTree>
    <p:extLst>
      <p:ext uri="{BB962C8B-B14F-4D97-AF65-F5344CB8AC3E}">
        <p14:creationId xmlns:p14="http://schemas.microsoft.com/office/powerpoint/2010/main" val="64315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7F5DE-020C-AFF4-0D9B-420ACE886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DF57E-F89F-4E7D-284B-66068472D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The Impact of the 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A3AD7-890D-700B-BE20-557A43F03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John focuses on the impact this sign had on the Jewish leaders.</a:t>
            </a:r>
          </a:p>
          <a:p>
            <a:pPr lvl="1"/>
            <a:r>
              <a:rPr lang="en-US" sz="2800" i="1" dirty="0"/>
              <a:t>“The Jews therefore said to him who was cured, ‘It is the Sabbath; it is not lawful for you to carry your bed’” </a:t>
            </a:r>
            <a:r>
              <a:rPr lang="en-US" dirty="0"/>
              <a:t>(v. 10).</a:t>
            </a:r>
          </a:p>
          <a:p>
            <a:r>
              <a:rPr lang="en-US" b="1" dirty="0"/>
              <a:t>It introduces the conflict that will result in the Lord’s crucifixion. </a:t>
            </a:r>
          </a:p>
          <a:p>
            <a:pPr lvl="1"/>
            <a:r>
              <a:rPr lang="en-US" sz="2800" i="1" dirty="0"/>
              <a:t>“For this reason the Jews persecuted Jesus, and sought to kill Him, because He had done these things on the Sabbath” </a:t>
            </a:r>
            <a:r>
              <a:rPr lang="en-US" dirty="0"/>
              <a:t>(v. 16). </a:t>
            </a:r>
          </a:p>
        </p:txBody>
      </p:sp>
    </p:spTree>
    <p:extLst>
      <p:ext uri="{BB962C8B-B14F-4D97-AF65-F5344CB8AC3E}">
        <p14:creationId xmlns:p14="http://schemas.microsoft.com/office/powerpoint/2010/main" val="12053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269F8-2FEB-3FBC-AC9A-29E81FEB6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94ED5-57F1-FFA7-0287-439458387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/>
              <a:t>What This Sign Tells Us About Jesus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1262D3-37F0-D435-5081-C9F0A85685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Jesus has power over </a:t>
            </a:r>
            <a:r>
              <a:rPr lang="en-US" b="1" u="sng" dirty="0"/>
              <a:t>time</a:t>
            </a:r>
            <a:r>
              <a:rPr lang="en-US" b="1" dirty="0"/>
              <a:t>.</a:t>
            </a:r>
          </a:p>
          <a:p>
            <a:r>
              <a:rPr lang="en-US" b="1" dirty="0"/>
              <a:t>Jesus knows what people are experiencing.</a:t>
            </a:r>
          </a:p>
          <a:p>
            <a:r>
              <a:rPr lang="en-US" b="1" dirty="0"/>
              <a:t>Jesus places importance on our spiritual condition.</a:t>
            </a:r>
          </a:p>
          <a:p>
            <a:r>
              <a:rPr lang="en-US" b="1" dirty="0"/>
              <a:t>Jesus places importance on doing the Father’s will.</a:t>
            </a:r>
          </a:p>
        </p:txBody>
      </p:sp>
    </p:spTree>
    <p:extLst>
      <p:ext uri="{BB962C8B-B14F-4D97-AF65-F5344CB8AC3E}">
        <p14:creationId xmlns:p14="http://schemas.microsoft.com/office/powerpoint/2010/main" val="96560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746682-CA3F-37FD-2845-10157DC77E5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053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2_Ion Boardroom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6587</TotalTime>
  <Words>194</Words>
  <Application>Microsoft Office PowerPoint</Application>
  <PresentationFormat>On-screen Show (4:3)</PresentationFormat>
  <Paragraphs>19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Century Gothic</vt:lpstr>
      <vt:lpstr>Times New Roman</vt:lpstr>
      <vt:lpstr>Wingdings 3</vt:lpstr>
      <vt:lpstr>2_Ion Boardroom</vt:lpstr>
      <vt:lpstr>Office Theme</vt:lpstr>
      <vt:lpstr>PowerPoint Presentation</vt:lpstr>
      <vt:lpstr>The Sign</vt:lpstr>
      <vt:lpstr>The Impact of the Sign</vt:lpstr>
      <vt:lpstr>What This Sign Tells Us About Jesus</vt:lpstr>
      <vt:lpstr>PowerPoint Presentation</vt:lpstr>
    </vt:vector>
  </TitlesOfParts>
  <Company>AQ2 Technologies, LLC.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Template</dc:title>
  <dc:creator>RJStevensMusic.com</dc:creator>
  <dc:description/>
  <cp:lastModifiedBy>Michael Hepner</cp:lastModifiedBy>
  <cp:revision>287</cp:revision>
  <dcterms:created xsi:type="dcterms:W3CDTF">2008-03-16T18:22:36Z</dcterms:created>
  <dcterms:modified xsi:type="dcterms:W3CDTF">2026-08-17T15:17:23Z</dcterms:modified>
</cp:coreProperties>
</file>