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15"/>
  </p:notesMasterIdLst>
  <p:sldIdLst>
    <p:sldId id="259" r:id="rId2"/>
    <p:sldId id="256" r:id="rId3"/>
    <p:sldId id="257" r:id="rId4"/>
    <p:sldId id="756" r:id="rId5"/>
    <p:sldId id="261" r:id="rId6"/>
    <p:sldId id="263" r:id="rId7"/>
    <p:sldId id="264" r:id="rId8"/>
    <p:sldId id="265" r:id="rId9"/>
    <p:sldId id="266" r:id="rId10"/>
    <p:sldId id="267" r:id="rId11"/>
    <p:sldId id="268" r:id="rId12"/>
    <p:sldId id="262" r:id="rId13"/>
    <p:sldId id="25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259"/>
            <p14:sldId id="256"/>
            <p14:sldId id="257"/>
            <p14:sldId id="756"/>
            <p14:sldId id="261"/>
            <p14:sldId id="263"/>
            <p14:sldId id="264"/>
            <p14:sldId id="265"/>
            <p14:sldId id="266"/>
            <p14:sldId id="267"/>
            <p14:sldId id="268"/>
            <p14:sldId id="262"/>
            <p14:sldId id="258"/>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469" autoAdjust="0"/>
  </p:normalViewPr>
  <p:slideViewPr>
    <p:cSldViewPr>
      <p:cViewPr varScale="1">
        <p:scale>
          <a:sx n="70" d="100"/>
          <a:sy n="70" d="100"/>
        </p:scale>
        <p:origin x="423" y="63"/>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195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5/4/2026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71491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25210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584074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77698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4373FE-46E5-4EC3-8B09-87BB8EC91198}" type="datetimeFigureOut">
              <a:rPr lang="en-US" smtClean="0"/>
              <a:t>5/4/2026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08693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4373FE-46E5-4EC3-8B09-87BB8EC91198}"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4588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4373FE-46E5-4EC3-8B09-87BB8EC91198}" type="datetimeFigureOut">
              <a:rPr lang="en-US" smtClean="0"/>
              <a:t>5/4/2026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82409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4373FE-46E5-4EC3-8B09-87BB8EC91198}" type="datetimeFigureOut">
              <a:rPr lang="en-US" smtClean="0"/>
              <a:t>5/4/2026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425640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373FE-46E5-4EC3-8B09-87BB8EC91198}" type="datetimeFigureOut">
              <a:rPr lang="en-US" smtClean="0"/>
              <a:t>5/4/2026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935497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301678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5/4/2026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46673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73FE-46E5-4EC3-8B09-87BB8EC91198}" type="datetimeFigureOut">
              <a:rPr lang="en-US" smtClean="0"/>
              <a:t>5/4/2026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E781A-A49D-456A-A786-A4020587AF63}" type="slidenum">
              <a:rPr lang="en-US" smtClean="0"/>
              <a:t>‹#›</a:t>
            </a:fld>
            <a:endParaRPr lang="en-US"/>
          </a:p>
        </p:txBody>
      </p:sp>
    </p:spTree>
    <p:extLst>
      <p:ext uri="{BB962C8B-B14F-4D97-AF65-F5344CB8AC3E}">
        <p14:creationId xmlns:p14="http://schemas.microsoft.com/office/powerpoint/2010/main" val="169759790"/>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3DEA6-C1DD-F2D8-96EE-817B700073F2}"/>
            </a:ext>
          </a:extLst>
        </p:cNvPr>
        <p:cNvGrpSpPr/>
        <p:nvPr/>
      </p:nvGrpSpPr>
      <p:grpSpPr>
        <a:xfrm>
          <a:off x="0" y="0"/>
          <a:ext cx="0" cy="0"/>
          <a:chOff x="0" y="0"/>
          <a:chExt cx="0" cy="0"/>
        </a:xfrm>
      </p:grpSpPr>
    </p:spTree>
    <p:extLst>
      <p:ext uri="{BB962C8B-B14F-4D97-AF65-F5344CB8AC3E}">
        <p14:creationId xmlns:p14="http://schemas.microsoft.com/office/powerpoint/2010/main" val="1447302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A070D-56DE-C213-8840-0888530061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46B02B-492D-53EF-3DC4-5ED1BAA79DB4}"/>
              </a:ext>
            </a:extLst>
          </p:cNvPr>
          <p:cNvSpPr>
            <a:spLocks noGrp="1"/>
          </p:cNvSpPr>
          <p:nvPr>
            <p:ph type="title"/>
          </p:nvPr>
        </p:nvSpPr>
        <p:spPr>
          <a:xfrm>
            <a:off x="628650" y="365125"/>
            <a:ext cx="7886700" cy="1571829"/>
          </a:xfrm>
          <a:solidFill>
            <a:srgbClr val="0070C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rPr>
              <a:t>4. He Would Face and </a:t>
            </a:r>
            <a:br>
              <a:rPr lang="en-US" b="1" dirty="0">
                <a:solidFill>
                  <a:schemeClr val="bg1"/>
                </a:solidFill>
              </a:rPr>
            </a:br>
            <a:r>
              <a:rPr lang="en-US" b="1" dirty="0">
                <a:solidFill>
                  <a:schemeClr val="bg1"/>
                </a:solidFill>
              </a:rPr>
              <a:t>Overcome Difficulties</a:t>
            </a:r>
          </a:p>
        </p:txBody>
      </p:sp>
      <p:sp>
        <p:nvSpPr>
          <p:cNvPr id="3" name="Content Placeholder 2">
            <a:extLst>
              <a:ext uri="{FF2B5EF4-FFF2-40B4-BE49-F238E27FC236}">
                <a16:creationId xmlns:a16="http://schemas.microsoft.com/office/drawing/2014/main" id="{6C83FA26-54BC-698E-98E8-5911C9A4E5C0}"/>
              </a:ext>
            </a:extLst>
          </p:cNvPr>
          <p:cNvSpPr>
            <a:spLocks noGrp="1"/>
          </p:cNvSpPr>
          <p:nvPr>
            <p:ph idx="1"/>
          </p:nvPr>
        </p:nvSpPr>
        <p:spPr>
          <a:xfrm>
            <a:off x="628650" y="2261419"/>
            <a:ext cx="7886700" cy="4149212"/>
          </a:xfrm>
        </p:spPr>
        <p:txBody>
          <a:bodyPr>
            <a:normAutofit/>
          </a:bodyPr>
          <a:lstStyle/>
          <a:p>
            <a:r>
              <a:rPr lang="en-US" dirty="0"/>
              <a:t>“For these reasons the Jews seized me in the temple and tried to kill me. Therefore, having obtained help from God, to this day I stand, witnessing both to small and great, saying no other things than those which the prophets and Moses said would come” (Acts 26:21-22). </a:t>
            </a:r>
          </a:p>
        </p:txBody>
      </p:sp>
    </p:spTree>
    <p:extLst>
      <p:ext uri="{BB962C8B-B14F-4D97-AF65-F5344CB8AC3E}">
        <p14:creationId xmlns:p14="http://schemas.microsoft.com/office/powerpoint/2010/main" val="1123946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9B87C-C699-08B0-F84E-6030D9925A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AC9025-8F80-A465-921E-BBA751CDD606}"/>
              </a:ext>
            </a:extLst>
          </p:cNvPr>
          <p:cNvSpPr>
            <a:spLocks noGrp="1"/>
          </p:cNvSpPr>
          <p:nvPr>
            <p:ph type="title"/>
          </p:nvPr>
        </p:nvSpPr>
        <p:spPr>
          <a:xfrm>
            <a:off x="628650" y="365125"/>
            <a:ext cx="7886700" cy="1571829"/>
          </a:xfrm>
          <a:solidFill>
            <a:srgbClr val="0070C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rPr>
              <a:t>4. He Would Face and </a:t>
            </a:r>
            <a:br>
              <a:rPr lang="en-US" b="1" dirty="0">
                <a:solidFill>
                  <a:schemeClr val="bg1"/>
                </a:solidFill>
              </a:rPr>
            </a:br>
            <a:r>
              <a:rPr lang="en-US" b="1" dirty="0">
                <a:solidFill>
                  <a:schemeClr val="bg1"/>
                </a:solidFill>
              </a:rPr>
              <a:t>Overcome Difficulties</a:t>
            </a:r>
          </a:p>
        </p:txBody>
      </p:sp>
      <p:sp>
        <p:nvSpPr>
          <p:cNvPr id="3" name="Content Placeholder 2">
            <a:extLst>
              <a:ext uri="{FF2B5EF4-FFF2-40B4-BE49-F238E27FC236}">
                <a16:creationId xmlns:a16="http://schemas.microsoft.com/office/drawing/2014/main" id="{6CA83D45-6426-6019-0653-09D797C5B166}"/>
              </a:ext>
            </a:extLst>
          </p:cNvPr>
          <p:cNvSpPr>
            <a:spLocks noGrp="1"/>
          </p:cNvSpPr>
          <p:nvPr>
            <p:ph idx="1"/>
          </p:nvPr>
        </p:nvSpPr>
        <p:spPr>
          <a:xfrm>
            <a:off x="628650" y="2261418"/>
            <a:ext cx="7886700" cy="4365523"/>
          </a:xfrm>
        </p:spPr>
        <p:txBody>
          <a:bodyPr>
            <a:normAutofit/>
          </a:bodyPr>
          <a:lstStyle/>
          <a:p>
            <a:pPr marL="514350" indent="-514350">
              <a:buSzPct val="80000"/>
              <a:buFont typeface="+mj-lt"/>
              <a:buAutoNum type="arabicPeriod" startAt="26"/>
            </a:pPr>
            <a:r>
              <a:rPr lang="en-US" dirty="0"/>
              <a:t>If anyone comes to Me and does not hate his father and mother, wife and children, brothers and sisters, yes, and his own life also, he cannot be My disciple. </a:t>
            </a:r>
          </a:p>
          <a:p>
            <a:pPr marL="514350" indent="-514350">
              <a:buSzPct val="80000"/>
              <a:buFont typeface="+mj-lt"/>
              <a:buAutoNum type="arabicPeriod" startAt="26"/>
            </a:pPr>
            <a:r>
              <a:rPr lang="en-US" dirty="0"/>
              <a:t>And whoever does not bear his cross and come after Me cannot be My disciple. </a:t>
            </a:r>
          </a:p>
          <a:p>
            <a:pPr marL="514350" indent="-514350">
              <a:buSzPct val="80000"/>
              <a:buFont typeface="+mj-lt"/>
              <a:buAutoNum type="arabicPeriod" startAt="26"/>
            </a:pPr>
            <a:r>
              <a:rPr lang="en-US" dirty="0"/>
              <a:t>For which of you, intending to build a tower, does not sit down first and count the cost, whether he has enough to finish it. </a:t>
            </a:r>
          </a:p>
          <a:p>
            <a:pPr marL="0" indent="0" algn="r">
              <a:buNone/>
            </a:pPr>
            <a:r>
              <a:rPr lang="en-US" dirty="0"/>
              <a:t>Luke 14:26-28</a:t>
            </a:r>
          </a:p>
        </p:txBody>
      </p:sp>
    </p:spTree>
    <p:extLst>
      <p:ext uri="{BB962C8B-B14F-4D97-AF65-F5344CB8AC3E}">
        <p14:creationId xmlns:p14="http://schemas.microsoft.com/office/powerpoint/2010/main" val="2126830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FBC7D-C52B-3B66-E7FD-D1D9E2EEBB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4D8C6D-A8E8-DC8B-187E-A0A64AE763AB}"/>
              </a:ext>
            </a:extLst>
          </p:cNvPr>
          <p:cNvSpPr>
            <a:spLocks noGrp="1"/>
          </p:cNvSpPr>
          <p:nvPr>
            <p:ph type="title"/>
          </p:nvPr>
        </p:nvSpPr>
        <p:spPr/>
        <p:txBody>
          <a:bodyPr/>
          <a:lstStyle/>
          <a:p>
            <a:pPr algn="ctr"/>
            <a:r>
              <a:rPr lang="en-US" b="1" dirty="0"/>
              <a:t>What Did Saul See?</a:t>
            </a:r>
          </a:p>
        </p:txBody>
      </p:sp>
      <p:sp>
        <p:nvSpPr>
          <p:cNvPr id="3" name="Content Placeholder 2">
            <a:extLst>
              <a:ext uri="{FF2B5EF4-FFF2-40B4-BE49-F238E27FC236}">
                <a16:creationId xmlns:a16="http://schemas.microsoft.com/office/drawing/2014/main" id="{EFF6F422-A3E0-9376-3B53-0BE9410369DD}"/>
              </a:ext>
            </a:extLst>
          </p:cNvPr>
          <p:cNvSpPr>
            <a:spLocks noGrp="1"/>
          </p:cNvSpPr>
          <p:nvPr>
            <p:ph idx="1"/>
          </p:nvPr>
        </p:nvSpPr>
        <p:spPr/>
        <p:txBody>
          <a:bodyPr>
            <a:normAutofit/>
          </a:bodyPr>
          <a:lstStyle/>
          <a:p>
            <a:pPr marL="514350" indent="-514350">
              <a:buFont typeface="+mj-lt"/>
              <a:buAutoNum type="arabicPeriod"/>
            </a:pPr>
            <a:r>
              <a:rPr lang="en-US" sz="3200" b="1" dirty="0"/>
              <a:t>We can be wrong.</a:t>
            </a:r>
          </a:p>
          <a:p>
            <a:pPr marL="514350" indent="-514350">
              <a:buFont typeface="+mj-lt"/>
              <a:buAutoNum type="arabicPeriod"/>
            </a:pPr>
            <a:r>
              <a:rPr lang="en-US" sz="3200" b="1" dirty="0"/>
              <a:t>We can be saved. </a:t>
            </a:r>
          </a:p>
          <a:p>
            <a:pPr marL="514350" indent="-514350">
              <a:buFont typeface="+mj-lt"/>
              <a:buAutoNum type="arabicPeriod"/>
            </a:pPr>
            <a:r>
              <a:rPr lang="en-US" sz="3200" b="1" dirty="0"/>
              <a:t>We will have to change. </a:t>
            </a:r>
          </a:p>
          <a:p>
            <a:pPr marL="514350" indent="-514350">
              <a:buFont typeface="+mj-lt"/>
              <a:buAutoNum type="arabicPeriod"/>
            </a:pPr>
            <a:r>
              <a:rPr lang="en-US" sz="3200" b="1" dirty="0"/>
              <a:t>We will face and overcome difficulties. </a:t>
            </a:r>
          </a:p>
        </p:txBody>
      </p:sp>
    </p:spTree>
    <p:extLst>
      <p:ext uri="{BB962C8B-B14F-4D97-AF65-F5344CB8AC3E}">
        <p14:creationId xmlns:p14="http://schemas.microsoft.com/office/powerpoint/2010/main" val="2590772544"/>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0571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aul's Blind Faith: Disabling Sightedness in Acts 9 — Earth and Altar">
            <a:extLst>
              <a:ext uri="{FF2B5EF4-FFF2-40B4-BE49-F238E27FC236}">
                <a16:creationId xmlns:a16="http://schemas.microsoft.com/office/drawing/2014/main" id="{D65A8E5D-2710-C2B9-E6CB-EB832C64A9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2384" y="1946497"/>
            <a:ext cx="6639232" cy="3415516"/>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614A770-EAC4-F90B-1B1E-D5E96BAABEE6}"/>
              </a:ext>
            </a:extLst>
          </p:cNvPr>
          <p:cNvSpPr>
            <a:spLocks noGrp="1"/>
          </p:cNvSpPr>
          <p:nvPr>
            <p:ph type="ctrTitle"/>
          </p:nvPr>
        </p:nvSpPr>
        <p:spPr>
          <a:xfrm>
            <a:off x="685800" y="501445"/>
            <a:ext cx="7772400" cy="1098755"/>
          </a:xfrm>
        </p:spPr>
        <p:txBody>
          <a:bodyPr>
            <a:normAutofit/>
          </a:bodyPr>
          <a:lstStyle/>
          <a:p>
            <a:r>
              <a:rPr lang="en-US" sz="5000" b="1" dirty="0">
                <a:latin typeface="+mn-lt"/>
              </a:rPr>
              <a:t>When Saul Saw the Light</a:t>
            </a:r>
          </a:p>
        </p:txBody>
      </p:sp>
      <p:sp>
        <p:nvSpPr>
          <p:cNvPr id="3" name="Subtitle 2">
            <a:extLst>
              <a:ext uri="{FF2B5EF4-FFF2-40B4-BE49-F238E27FC236}">
                <a16:creationId xmlns:a16="http://schemas.microsoft.com/office/drawing/2014/main" id="{6EC9614E-3C38-2D26-C2CF-9169E0D3CB50}"/>
              </a:ext>
            </a:extLst>
          </p:cNvPr>
          <p:cNvSpPr>
            <a:spLocks noGrp="1"/>
          </p:cNvSpPr>
          <p:nvPr>
            <p:ph type="subTitle" idx="1"/>
          </p:nvPr>
        </p:nvSpPr>
        <p:spPr>
          <a:xfrm>
            <a:off x="1143000" y="5712542"/>
            <a:ext cx="6858000" cy="705466"/>
          </a:xfrm>
        </p:spPr>
        <p:txBody>
          <a:bodyPr>
            <a:normAutofit/>
          </a:bodyPr>
          <a:lstStyle/>
          <a:p>
            <a:r>
              <a:rPr lang="en-US" sz="3200" dirty="0"/>
              <a:t>Acts 9:1-19; 22:1-16; 26:12-18</a:t>
            </a:r>
          </a:p>
        </p:txBody>
      </p:sp>
    </p:spTree>
    <p:extLst>
      <p:ext uri="{BB962C8B-B14F-4D97-AF65-F5344CB8AC3E}">
        <p14:creationId xmlns:p14="http://schemas.microsoft.com/office/powerpoint/2010/main" val="4262709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BFB91-B1AE-5BAC-2E49-865D8ABAE233}"/>
              </a:ext>
            </a:extLst>
          </p:cNvPr>
          <p:cNvSpPr>
            <a:spLocks noGrp="1"/>
          </p:cNvSpPr>
          <p:nvPr>
            <p:ph type="title"/>
          </p:nvPr>
        </p:nvSpPr>
        <p:spPr/>
        <p:txBody>
          <a:bodyPr/>
          <a:lstStyle/>
          <a:p>
            <a:pPr algn="ctr"/>
            <a:r>
              <a:rPr lang="en-US" b="1" dirty="0"/>
              <a:t>Saul of Tarsus</a:t>
            </a:r>
          </a:p>
        </p:txBody>
      </p:sp>
      <p:sp>
        <p:nvSpPr>
          <p:cNvPr id="3" name="Content Placeholder 2">
            <a:extLst>
              <a:ext uri="{FF2B5EF4-FFF2-40B4-BE49-F238E27FC236}">
                <a16:creationId xmlns:a16="http://schemas.microsoft.com/office/drawing/2014/main" id="{FCF8CEB2-5F3E-FE7C-A36B-84813B05A3DA}"/>
              </a:ext>
            </a:extLst>
          </p:cNvPr>
          <p:cNvSpPr>
            <a:spLocks noGrp="1"/>
          </p:cNvSpPr>
          <p:nvPr>
            <p:ph idx="1"/>
          </p:nvPr>
        </p:nvSpPr>
        <p:spPr>
          <a:xfrm>
            <a:off x="628650" y="1825624"/>
            <a:ext cx="7886700" cy="4667249"/>
          </a:xfrm>
        </p:spPr>
        <p:txBody>
          <a:bodyPr>
            <a:normAutofit/>
          </a:bodyPr>
          <a:lstStyle/>
          <a:p>
            <a:r>
              <a:rPr lang="en-US" dirty="0"/>
              <a:t>“And I advanced in Judaism beyond many of my contemporaries in my own nation, being more exceedingly zealous for the traditions of my fathers” (Gal. 1:14). </a:t>
            </a:r>
          </a:p>
          <a:p>
            <a:endParaRPr lang="en-US" sz="800" dirty="0"/>
          </a:p>
          <a:p>
            <a:r>
              <a:rPr lang="en-US" dirty="0"/>
              <a:t>“Circumcised the eighth day, of the stock of Israel, of the tribe of Benjamin, a Hebrew of the Hebrews; concerning the law, a Pharisee; concerning zeal, persecuting the church; concerning the righteousness which is in the law, blameless” </a:t>
            </a:r>
            <a:br>
              <a:rPr lang="en-US" dirty="0"/>
            </a:br>
            <a:r>
              <a:rPr lang="en-US" dirty="0"/>
              <a:t>(Phil. 3:5-6). </a:t>
            </a:r>
          </a:p>
        </p:txBody>
      </p:sp>
    </p:spTree>
    <p:extLst>
      <p:ext uri="{BB962C8B-B14F-4D97-AF65-F5344CB8AC3E}">
        <p14:creationId xmlns:p14="http://schemas.microsoft.com/office/powerpoint/2010/main" val="2370262086"/>
      </p:ext>
    </p:extLst>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76E79-B48D-33C8-8130-6FDD748D54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E7D052-D642-ABFD-8B33-F10A0FA29AD9}"/>
              </a:ext>
            </a:extLst>
          </p:cNvPr>
          <p:cNvSpPr>
            <a:spLocks noGrp="1"/>
          </p:cNvSpPr>
          <p:nvPr>
            <p:ph type="title"/>
          </p:nvPr>
        </p:nvSpPr>
        <p:spPr/>
        <p:txBody>
          <a:bodyPr/>
          <a:lstStyle/>
          <a:p>
            <a:pPr algn="ctr"/>
            <a:r>
              <a:rPr lang="en-US" b="1" dirty="0"/>
              <a:t>Saul of Tarsus</a:t>
            </a:r>
          </a:p>
        </p:txBody>
      </p:sp>
      <p:sp>
        <p:nvSpPr>
          <p:cNvPr id="3" name="Content Placeholder 2">
            <a:extLst>
              <a:ext uri="{FF2B5EF4-FFF2-40B4-BE49-F238E27FC236}">
                <a16:creationId xmlns:a16="http://schemas.microsoft.com/office/drawing/2014/main" id="{47EA4D64-59D5-5085-AB3A-F21A18D9E318}"/>
              </a:ext>
            </a:extLst>
          </p:cNvPr>
          <p:cNvSpPr>
            <a:spLocks noGrp="1"/>
          </p:cNvSpPr>
          <p:nvPr>
            <p:ph idx="1"/>
          </p:nvPr>
        </p:nvSpPr>
        <p:spPr/>
        <p:txBody>
          <a:bodyPr>
            <a:normAutofit/>
          </a:bodyPr>
          <a:lstStyle/>
          <a:p>
            <a:pPr marL="514350" indent="-514350">
              <a:buSzPct val="80000"/>
              <a:buFont typeface="+mj-lt"/>
              <a:buAutoNum type="arabicPeriod" startAt="11"/>
            </a:pPr>
            <a:r>
              <a:rPr lang="en-US" dirty="0"/>
              <a:t>And since I could not see for the glory of that light, being led by the hand of those who were with me, I came into Damascus. </a:t>
            </a:r>
          </a:p>
          <a:p>
            <a:pPr marL="514350" indent="-514350">
              <a:buSzPct val="80000"/>
              <a:buFont typeface="+mj-lt"/>
              <a:buAutoNum type="arabicPeriod" startAt="11"/>
            </a:pPr>
            <a:r>
              <a:rPr lang="en-US" dirty="0"/>
              <a:t>Then a certain Ananias, a devout man according to the law, having a good testimony with all the Jews who dwelt there, </a:t>
            </a:r>
          </a:p>
          <a:p>
            <a:pPr marL="514350" indent="-514350">
              <a:buSzPct val="80000"/>
              <a:buFont typeface="+mj-lt"/>
              <a:buAutoNum type="arabicPeriod" startAt="11"/>
            </a:pPr>
            <a:r>
              <a:rPr lang="en-US" dirty="0"/>
              <a:t>came to me; and he stood and said to me, “Brother Saul, receive your sight.” And at that same hour I looked up at him. </a:t>
            </a:r>
          </a:p>
          <a:p>
            <a:pPr marL="0" indent="0" algn="r">
              <a:buNone/>
            </a:pPr>
            <a:r>
              <a:rPr lang="en-US" dirty="0"/>
              <a:t>Acts 22:11-13</a:t>
            </a:r>
          </a:p>
        </p:txBody>
      </p:sp>
    </p:spTree>
    <p:extLst>
      <p:ext uri="{BB962C8B-B14F-4D97-AF65-F5344CB8AC3E}">
        <p14:creationId xmlns:p14="http://schemas.microsoft.com/office/powerpoint/2010/main" val="1802651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571FE-C823-CACD-A184-29B2FCF607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4232A4-6518-7AC4-56C0-EEB262D65153}"/>
              </a:ext>
            </a:extLst>
          </p:cNvPr>
          <p:cNvSpPr>
            <a:spLocks noGrp="1"/>
          </p:cNvSpPr>
          <p:nvPr>
            <p:ph type="title"/>
          </p:nvPr>
        </p:nvSpPr>
        <p:spPr>
          <a:xfrm>
            <a:off x="628650" y="365126"/>
            <a:ext cx="7886700" cy="1109713"/>
          </a:xfrm>
          <a:solidFill>
            <a:srgbClr val="0070C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1. He Was Wrong</a:t>
            </a:r>
          </a:p>
        </p:txBody>
      </p:sp>
      <p:sp>
        <p:nvSpPr>
          <p:cNvPr id="3" name="Content Placeholder 2">
            <a:extLst>
              <a:ext uri="{FF2B5EF4-FFF2-40B4-BE49-F238E27FC236}">
                <a16:creationId xmlns:a16="http://schemas.microsoft.com/office/drawing/2014/main" id="{20BD17FB-DA19-33C8-0287-01DFE929259F}"/>
              </a:ext>
            </a:extLst>
          </p:cNvPr>
          <p:cNvSpPr>
            <a:spLocks noGrp="1"/>
          </p:cNvSpPr>
          <p:nvPr>
            <p:ph idx="1"/>
          </p:nvPr>
        </p:nvSpPr>
        <p:spPr>
          <a:xfrm>
            <a:off x="628650" y="1825624"/>
            <a:ext cx="7886700" cy="4585007"/>
          </a:xfrm>
        </p:spPr>
        <p:txBody>
          <a:bodyPr>
            <a:normAutofit/>
          </a:bodyPr>
          <a:lstStyle/>
          <a:p>
            <a:r>
              <a:rPr lang="en-US" dirty="0"/>
              <a:t>“Then Paul, looking earnestly at the council, said, ‘Men and brethren, I have lived in all good conscience before God until this day’” (Acts 23:1).  </a:t>
            </a:r>
          </a:p>
          <a:p>
            <a:endParaRPr lang="en-US" sz="800" dirty="0"/>
          </a:p>
          <a:p>
            <a:r>
              <a:rPr lang="en-US" dirty="0"/>
              <a:t>“I am indeed a Jew, born in Tarsus of Cilicia, but brought up in this city at the feet of Gamaliel, taught according to the strictness of our fathers’ law, and was zealous toward God as you all are today. I persecuted this Way to the death, binding and delivering into prisons both men and women” (Acts 22:3-4). </a:t>
            </a:r>
          </a:p>
          <a:p>
            <a:endParaRPr lang="en-US" dirty="0"/>
          </a:p>
        </p:txBody>
      </p:sp>
    </p:spTree>
    <p:extLst>
      <p:ext uri="{BB962C8B-B14F-4D97-AF65-F5344CB8AC3E}">
        <p14:creationId xmlns:p14="http://schemas.microsoft.com/office/powerpoint/2010/main" val="349183443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49C38-0FE3-EFC5-6FED-4CB4B7F828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E3D86A-A311-B38D-5B42-3E99BE3B3B48}"/>
              </a:ext>
            </a:extLst>
          </p:cNvPr>
          <p:cNvSpPr>
            <a:spLocks noGrp="1"/>
          </p:cNvSpPr>
          <p:nvPr>
            <p:ph type="title"/>
          </p:nvPr>
        </p:nvSpPr>
        <p:spPr>
          <a:xfrm>
            <a:off x="628650" y="365126"/>
            <a:ext cx="7886700" cy="1109713"/>
          </a:xfrm>
          <a:solidFill>
            <a:srgbClr val="0070C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1. He Was Wrong</a:t>
            </a:r>
          </a:p>
        </p:txBody>
      </p:sp>
      <p:sp>
        <p:nvSpPr>
          <p:cNvPr id="3" name="Content Placeholder 2">
            <a:extLst>
              <a:ext uri="{FF2B5EF4-FFF2-40B4-BE49-F238E27FC236}">
                <a16:creationId xmlns:a16="http://schemas.microsoft.com/office/drawing/2014/main" id="{C9859695-7C9D-77C5-A644-F8AFD639FB22}"/>
              </a:ext>
            </a:extLst>
          </p:cNvPr>
          <p:cNvSpPr>
            <a:spLocks noGrp="1"/>
          </p:cNvSpPr>
          <p:nvPr>
            <p:ph idx="1"/>
          </p:nvPr>
        </p:nvSpPr>
        <p:spPr>
          <a:xfrm>
            <a:off x="628650" y="1825624"/>
            <a:ext cx="7886700" cy="4585007"/>
          </a:xfrm>
        </p:spPr>
        <p:txBody>
          <a:bodyPr>
            <a:normAutofit/>
          </a:bodyPr>
          <a:lstStyle/>
          <a:p>
            <a:r>
              <a:rPr lang="en-US" dirty="0"/>
              <a:t>“Then Paul, looking earnestly at the council, said, ‘Men and brethren, I have lived in all good conscience before God until this day’” (Acts 23:1).  </a:t>
            </a:r>
          </a:p>
          <a:p>
            <a:endParaRPr lang="en-US" sz="800" dirty="0"/>
          </a:p>
          <a:p>
            <a:r>
              <a:rPr lang="en-US" dirty="0"/>
              <a:t>“I am indeed a Jew, born in Tarsus of Cilicia, but brought up in this city at the feet of Gamaliel, taught according to the strictness of our fathers’ law, and was zealous toward God as you all are today. I persecuted this Way to the death, binding and delivering into prisons both men and women” (Acts 22:3-4). </a:t>
            </a:r>
          </a:p>
          <a:p>
            <a:endParaRPr lang="en-US" dirty="0"/>
          </a:p>
        </p:txBody>
      </p:sp>
      <p:sp>
        <p:nvSpPr>
          <p:cNvPr id="4" name="Rectangle 3">
            <a:extLst>
              <a:ext uri="{FF2B5EF4-FFF2-40B4-BE49-F238E27FC236}">
                <a16:creationId xmlns:a16="http://schemas.microsoft.com/office/drawing/2014/main" id="{3E7DBED7-C32F-E733-174B-505E56CBFD27}"/>
              </a:ext>
            </a:extLst>
          </p:cNvPr>
          <p:cNvSpPr/>
          <p:nvPr/>
        </p:nvSpPr>
        <p:spPr>
          <a:xfrm>
            <a:off x="2979174" y="3195484"/>
            <a:ext cx="5673213" cy="2998839"/>
          </a:xfrm>
          <a:prstGeom prst="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A4C34E9-282F-4618-BDE6-DF6AFB507AD8}"/>
              </a:ext>
            </a:extLst>
          </p:cNvPr>
          <p:cNvSpPr txBox="1"/>
          <p:nvPr/>
        </p:nvSpPr>
        <p:spPr>
          <a:xfrm>
            <a:off x="3244644" y="3342968"/>
            <a:ext cx="5161937" cy="2677656"/>
          </a:xfrm>
          <a:prstGeom prst="rect">
            <a:avLst/>
          </a:prstGeom>
          <a:noFill/>
        </p:spPr>
        <p:txBody>
          <a:bodyPr wrap="square" rtlCol="0">
            <a:spAutoFit/>
          </a:bodyPr>
          <a:lstStyle/>
          <a:p>
            <a:r>
              <a:rPr lang="en-US" sz="2800" dirty="0"/>
              <a:t>“For if when we were </a:t>
            </a:r>
            <a:r>
              <a:rPr lang="en-US" sz="2800" u="sng" dirty="0"/>
              <a:t>enemies</a:t>
            </a:r>
            <a:r>
              <a:rPr lang="en-US" sz="2800" dirty="0"/>
              <a:t> we were reconciled to God through the death of His Son, much more, having been reconciled, we shall be saved by His life.” </a:t>
            </a:r>
          </a:p>
          <a:p>
            <a:pPr algn="r"/>
            <a:r>
              <a:rPr lang="en-US" sz="2800" dirty="0"/>
              <a:t>Romans 5:10</a:t>
            </a:r>
          </a:p>
        </p:txBody>
      </p:sp>
    </p:spTree>
    <p:extLst>
      <p:ext uri="{BB962C8B-B14F-4D97-AF65-F5344CB8AC3E}">
        <p14:creationId xmlns:p14="http://schemas.microsoft.com/office/powerpoint/2010/main" val="3050127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A90C3-92B4-FDDB-4558-7671C8C5C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9EDC09-53FF-400B-FE7E-AF5C2BD23844}"/>
              </a:ext>
            </a:extLst>
          </p:cNvPr>
          <p:cNvSpPr>
            <a:spLocks noGrp="1"/>
          </p:cNvSpPr>
          <p:nvPr>
            <p:ph type="title"/>
          </p:nvPr>
        </p:nvSpPr>
        <p:spPr>
          <a:xfrm>
            <a:off x="628650" y="365126"/>
            <a:ext cx="7886700" cy="1109713"/>
          </a:xfrm>
          <a:solidFill>
            <a:srgbClr val="0070C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2. He Could Be Saved</a:t>
            </a:r>
          </a:p>
        </p:txBody>
      </p:sp>
      <p:sp>
        <p:nvSpPr>
          <p:cNvPr id="3" name="Content Placeholder 2">
            <a:extLst>
              <a:ext uri="{FF2B5EF4-FFF2-40B4-BE49-F238E27FC236}">
                <a16:creationId xmlns:a16="http://schemas.microsoft.com/office/drawing/2014/main" id="{EBA676BF-1B54-2526-3C72-271D4AFFC1D9}"/>
              </a:ext>
            </a:extLst>
          </p:cNvPr>
          <p:cNvSpPr>
            <a:spLocks noGrp="1"/>
          </p:cNvSpPr>
          <p:nvPr>
            <p:ph idx="1"/>
          </p:nvPr>
        </p:nvSpPr>
        <p:spPr>
          <a:xfrm>
            <a:off x="628650" y="1825624"/>
            <a:ext cx="7886700" cy="4585007"/>
          </a:xfrm>
        </p:spPr>
        <p:txBody>
          <a:bodyPr>
            <a:normAutofit/>
          </a:bodyPr>
          <a:lstStyle/>
          <a:p>
            <a:r>
              <a:rPr lang="en-US" dirty="0"/>
              <a:t>“Arise and go into the city, and you will be told what you must do” (Acts 9:6).  </a:t>
            </a:r>
          </a:p>
          <a:p>
            <a:endParaRPr lang="en-US" sz="800" dirty="0"/>
          </a:p>
          <a:p>
            <a:r>
              <a:rPr lang="en-US" dirty="0"/>
              <a:t>“And now why are you waiting? Arise and be baptized, and wash away your sins, calling on the name of the Lord” (Acts 22:16). </a:t>
            </a:r>
          </a:p>
          <a:p>
            <a:endParaRPr lang="en-US" sz="800" dirty="0"/>
          </a:p>
          <a:p>
            <a:r>
              <a:rPr lang="en-US" dirty="0"/>
              <a:t>If Saul of Tarsus could be saved, anyone can be saved (1 Tim. 1:13-16)! </a:t>
            </a:r>
          </a:p>
          <a:p>
            <a:endParaRPr lang="en-US" dirty="0"/>
          </a:p>
        </p:txBody>
      </p:sp>
    </p:spTree>
    <p:extLst>
      <p:ext uri="{BB962C8B-B14F-4D97-AF65-F5344CB8AC3E}">
        <p14:creationId xmlns:p14="http://schemas.microsoft.com/office/powerpoint/2010/main" val="349401752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1AA5B-C239-C82D-73E0-947CBBBB12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46399C-5E3E-87C8-F430-8B938A37FC98}"/>
              </a:ext>
            </a:extLst>
          </p:cNvPr>
          <p:cNvSpPr>
            <a:spLocks noGrp="1"/>
          </p:cNvSpPr>
          <p:nvPr>
            <p:ph type="title"/>
          </p:nvPr>
        </p:nvSpPr>
        <p:spPr>
          <a:xfrm>
            <a:off x="628650" y="365126"/>
            <a:ext cx="7886700" cy="1109713"/>
          </a:xfrm>
          <a:solidFill>
            <a:srgbClr val="0070C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3. He Would Have to Change</a:t>
            </a:r>
          </a:p>
        </p:txBody>
      </p:sp>
      <p:sp>
        <p:nvSpPr>
          <p:cNvPr id="3" name="Content Placeholder 2">
            <a:extLst>
              <a:ext uri="{FF2B5EF4-FFF2-40B4-BE49-F238E27FC236}">
                <a16:creationId xmlns:a16="http://schemas.microsoft.com/office/drawing/2014/main" id="{A9637723-CC0C-C4FB-DF29-FC589D6CE2C4}"/>
              </a:ext>
            </a:extLst>
          </p:cNvPr>
          <p:cNvSpPr>
            <a:spLocks noGrp="1"/>
          </p:cNvSpPr>
          <p:nvPr>
            <p:ph idx="1"/>
          </p:nvPr>
        </p:nvSpPr>
        <p:spPr>
          <a:xfrm>
            <a:off x="628650" y="1825624"/>
            <a:ext cx="7886700" cy="4585007"/>
          </a:xfrm>
        </p:spPr>
        <p:txBody>
          <a:bodyPr>
            <a:normAutofit/>
          </a:bodyPr>
          <a:lstStyle/>
          <a:p>
            <a:r>
              <a:rPr lang="en-US" dirty="0"/>
              <a:t>Acts 22:14-15; 26:16-20  </a:t>
            </a:r>
          </a:p>
          <a:p>
            <a:endParaRPr lang="en-US" sz="800" dirty="0"/>
          </a:p>
          <a:p>
            <a:r>
              <a:rPr lang="en-US" dirty="0"/>
              <a:t>“But they were hearing only, ‘He who formerly persecuted us now preaches the faith which he once tried to destroy’” (Galatians 1:23). </a:t>
            </a:r>
          </a:p>
          <a:p>
            <a:endParaRPr lang="en-US" sz="800" dirty="0"/>
          </a:p>
          <a:p>
            <a:r>
              <a:rPr lang="en-US" dirty="0"/>
              <a:t>We have to change (Eph. 4:25-5:13). </a:t>
            </a:r>
          </a:p>
          <a:p>
            <a:endParaRPr lang="en-US" dirty="0"/>
          </a:p>
        </p:txBody>
      </p:sp>
    </p:spTree>
    <p:extLst>
      <p:ext uri="{BB962C8B-B14F-4D97-AF65-F5344CB8AC3E}">
        <p14:creationId xmlns:p14="http://schemas.microsoft.com/office/powerpoint/2010/main" val="17757689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9B902-D00D-9406-4541-B1EF1E5F04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4FA29B-D7B8-10D3-04D4-F93BB132A807}"/>
              </a:ext>
            </a:extLst>
          </p:cNvPr>
          <p:cNvSpPr>
            <a:spLocks noGrp="1"/>
          </p:cNvSpPr>
          <p:nvPr>
            <p:ph type="title"/>
          </p:nvPr>
        </p:nvSpPr>
        <p:spPr>
          <a:xfrm>
            <a:off x="628650" y="365125"/>
            <a:ext cx="7886700" cy="1571829"/>
          </a:xfrm>
          <a:solidFill>
            <a:srgbClr val="0070C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rPr>
              <a:t>4. He Would Face and </a:t>
            </a:r>
            <a:br>
              <a:rPr lang="en-US" b="1" dirty="0">
                <a:solidFill>
                  <a:schemeClr val="bg1"/>
                </a:solidFill>
              </a:rPr>
            </a:br>
            <a:r>
              <a:rPr lang="en-US" b="1" dirty="0">
                <a:solidFill>
                  <a:schemeClr val="bg1"/>
                </a:solidFill>
              </a:rPr>
              <a:t>Overcome Difficulties</a:t>
            </a:r>
          </a:p>
        </p:txBody>
      </p:sp>
      <p:sp>
        <p:nvSpPr>
          <p:cNvPr id="3" name="Content Placeholder 2">
            <a:extLst>
              <a:ext uri="{FF2B5EF4-FFF2-40B4-BE49-F238E27FC236}">
                <a16:creationId xmlns:a16="http://schemas.microsoft.com/office/drawing/2014/main" id="{55C77103-3F80-4BDF-3750-5825C0B9A0BF}"/>
              </a:ext>
            </a:extLst>
          </p:cNvPr>
          <p:cNvSpPr>
            <a:spLocks noGrp="1"/>
          </p:cNvSpPr>
          <p:nvPr>
            <p:ph idx="1"/>
          </p:nvPr>
        </p:nvSpPr>
        <p:spPr>
          <a:xfrm>
            <a:off x="628650" y="2261419"/>
            <a:ext cx="7886700" cy="4149212"/>
          </a:xfrm>
        </p:spPr>
        <p:txBody>
          <a:bodyPr>
            <a:normAutofit/>
          </a:bodyPr>
          <a:lstStyle/>
          <a:p>
            <a:r>
              <a:rPr lang="en-US" dirty="0"/>
              <a:t>“But the Lord said to him, ‘Go, for he is a chosen vessel of Mine to bear My name before Gentiles, kings, and the children of Israel. For I will show him how many things he must suffer for My name’s sake” (Acts 9:15-16). </a:t>
            </a:r>
          </a:p>
        </p:txBody>
      </p:sp>
    </p:spTree>
    <p:extLst>
      <p:ext uri="{BB962C8B-B14F-4D97-AF65-F5344CB8AC3E}">
        <p14:creationId xmlns:p14="http://schemas.microsoft.com/office/powerpoint/2010/main" val="372499596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1294</TotalTime>
  <Words>818</Words>
  <Application>Microsoft Office PowerPoint</Application>
  <PresentationFormat>On-screen Show (4:3)</PresentationFormat>
  <Paragraphs>47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1_Office Theme</vt:lpstr>
      <vt:lpstr>PowerPoint Presentation</vt:lpstr>
      <vt:lpstr>When Saul Saw the Light</vt:lpstr>
      <vt:lpstr>Saul of Tarsus</vt:lpstr>
      <vt:lpstr>Saul of Tarsus</vt:lpstr>
      <vt:lpstr>1. He Was Wrong</vt:lpstr>
      <vt:lpstr>1. He Was Wrong</vt:lpstr>
      <vt:lpstr>2. He Could Be Saved</vt:lpstr>
      <vt:lpstr>3. He Would Have to Change</vt:lpstr>
      <vt:lpstr>4. He Would Face and  Overcome Difficulties</vt:lpstr>
      <vt:lpstr>4. He Would Face and  Overcome Difficulties</vt:lpstr>
      <vt:lpstr>4. He Would Face and  Overcome Difficulties</vt:lpstr>
      <vt:lpstr>What Did Saul See?</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95</cp:revision>
  <dcterms:created xsi:type="dcterms:W3CDTF">2008-03-16T18:22:36Z</dcterms:created>
  <dcterms:modified xsi:type="dcterms:W3CDTF">2026-05-04T12:51:22Z</dcterms:modified>
</cp:coreProperties>
</file>