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4" r:id="rId2"/>
  </p:sldMasterIdLst>
  <p:notesMasterIdLst>
    <p:notesMasterId r:id="rId24"/>
  </p:notesMasterIdLst>
  <p:sldIdLst>
    <p:sldId id="264" r:id="rId3"/>
    <p:sldId id="276" r:id="rId4"/>
    <p:sldId id="311" r:id="rId5"/>
    <p:sldId id="316" r:id="rId6"/>
    <p:sldId id="317" r:id="rId7"/>
    <p:sldId id="318" r:id="rId8"/>
    <p:sldId id="320" r:id="rId9"/>
    <p:sldId id="319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330" r:id="rId20"/>
    <p:sldId id="331" r:id="rId21"/>
    <p:sldId id="332" r:id="rId22"/>
    <p:sldId id="26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64"/>
            <p14:sldId id="276"/>
            <p14:sldId id="311"/>
            <p14:sldId id="316"/>
            <p14:sldId id="317"/>
            <p14:sldId id="318"/>
            <p14:sldId id="320"/>
            <p14:sldId id="319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332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0" d="100"/>
          <a:sy n="70" d="100"/>
        </p:scale>
        <p:origin x="423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708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48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685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964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45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320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866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71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601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578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696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4C1E1F-2B90-4632-A886-F97F3FBA8E9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5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FC8CFA-2F49-5CDA-8EED-B0A78DE559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5683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593D3-D588-87E3-7004-D6BC9ACEF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A077E-DA7D-DD34-408D-9A56CD0A5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Promise Kept Alive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Through the Prophets</a:t>
            </a:r>
          </a:p>
        </p:txBody>
      </p:sp>
    </p:spTree>
    <p:extLst>
      <p:ext uri="{BB962C8B-B14F-4D97-AF65-F5344CB8AC3E}">
        <p14:creationId xmlns:p14="http://schemas.microsoft.com/office/powerpoint/2010/main" val="323662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0A0EDA-5CB3-C346-715A-4DE8D741D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48203-E34D-51B3-F3DF-26699C85A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Promise Kept Alive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Through the Prophets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85737-94D8-7593-A2BB-40B1D44AB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4605"/>
            <a:ext cx="7886700" cy="4102357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SzPct val="80000"/>
              <a:buFont typeface="+mj-lt"/>
              <a:buAutoNum type="arabicPeriod" startAt="11"/>
            </a:pPr>
            <a:r>
              <a:rPr lang="en-US" sz="3200" dirty="0"/>
              <a:t>Then I said, “Lord, how long?” And He answered: “Until the cities are laid waste and without inhabitant, the houses are without a man, the land is utterly desolate, </a:t>
            </a:r>
          </a:p>
          <a:p>
            <a:pPr marL="514350" indent="-514350">
              <a:buSzPct val="80000"/>
              <a:buFont typeface="+mj-lt"/>
              <a:buAutoNum type="arabicPeriod" startAt="11"/>
            </a:pPr>
            <a:r>
              <a:rPr lang="en-US" sz="3200" dirty="0"/>
              <a:t>The Lord has removed men far away, and the forsaken places are many in the midst of the land. </a:t>
            </a:r>
          </a:p>
          <a:p>
            <a:pPr marL="514350" indent="-514350">
              <a:buSzPct val="80000"/>
              <a:buFont typeface="+mj-lt"/>
              <a:buAutoNum type="arabicPeriod" startAt="11"/>
            </a:pPr>
            <a:r>
              <a:rPr lang="en-US" sz="3200" dirty="0"/>
              <a:t>But yet a tenth will be in it, and will return and be for consuming, as a terebinth tree or as an oak, </a:t>
            </a:r>
            <a:r>
              <a:rPr lang="en-US" sz="3200" u="sng" dirty="0"/>
              <a:t>whose stump remains when it is cut down</a:t>
            </a:r>
            <a:r>
              <a:rPr lang="en-US" sz="3200" dirty="0"/>
              <a:t>. So the holy seed shall be its stump.”</a:t>
            </a:r>
          </a:p>
          <a:p>
            <a:pPr marL="0" indent="0" algn="r">
              <a:buNone/>
            </a:pPr>
            <a:r>
              <a:rPr lang="en-US" dirty="0"/>
              <a:t>Isaiah 6:11-13</a:t>
            </a:r>
          </a:p>
        </p:txBody>
      </p:sp>
    </p:spTree>
    <p:extLst>
      <p:ext uri="{BB962C8B-B14F-4D97-AF65-F5344CB8AC3E}">
        <p14:creationId xmlns:p14="http://schemas.microsoft.com/office/powerpoint/2010/main" val="503140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2A1FD-03B7-44CB-3CF3-51D5B4A58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FCF81-6A0C-AA16-C16A-77ADDE2E2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Promise Kept Alive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Through the Prophets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72C9B-8D0D-91E0-D24C-40B959F3A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89239"/>
            <a:ext cx="7886700" cy="3787723"/>
          </a:xfrm>
        </p:spPr>
        <p:txBody>
          <a:bodyPr>
            <a:normAutofit/>
          </a:bodyPr>
          <a:lstStyle/>
          <a:p>
            <a:pPr marL="0" indent="0">
              <a:buSzPct val="80000"/>
              <a:buNone/>
            </a:pPr>
            <a:r>
              <a:rPr lang="en-US" sz="3200" dirty="0"/>
              <a:t>“There shall come forth a Rod from the stem of Jesse, and a Branch shall grow out of his roots” (Isaiah 11:1). </a:t>
            </a:r>
          </a:p>
        </p:txBody>
      </p:sp>
      <p:pic>
        <p:nvPicPr>
          <p:cNvPr id="1026" name="Picture 2" descr="15,300+ Tree Stump Stock Illustrations, Royalty-Free Vector Graphics &amp; Clip  Art - iStock | Stump grinding, Stump removal, Tree">
            <a:extLst>
              <a:ext uri="{FF2B5EF4-FFF2-40B4-BE49-F238E27FC236}">
                <a16:creationId xmlns:a16="http://schemas.microsoft.com/office/drawing/2014/main" id="{26742439-EFDF-B789-7C4E-4A75AC9CF6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2274" y="3821551"/>
            <a:ext cx="3593076" cy="2671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4892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320E0-2D66-4AE2-CBEC-8F0D84378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A5C24-C4E9-0CA6-D424-36831EA96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Promise Kept Alive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Through the Prophets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ABCAB-F7CC-B147-FECD-74D1C581C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4605"/>
            <a:ext cx="7886700" cy="4102357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SzPct val="80000"/>
              <a:buFont typeface="+mj-lt"/>
              <a:buAutoNum type="arabicPeriod" startAt="5"/>
            </a:pPr>
            <a:r>
              <a:rPr lang="en-US" sz="3200" dirty="0"/>
              <a:t>“Behold, the days are coming,” says the Lord, “That I will raise to David a Branch of righteousness; a King shall reign and prosper, and execute judgment and righteousness in the earth. </a:t>
            </a:r>
          </a:p>
          <a:p>
            <a:pPr marL="514350" indent="-514350">
              <a:buSzPct val="80000"/>
              <a:buFont typeface="+mj-lt"/>
              <a:buAutoNum type="arabicPeriod" startAt="5"/>
            </a:pPr>
            <a:r>
              <a:rPr lang="en-US" sz="3200" dirty="0"/>
              <a:t>In His days Judah will be saved, and Israel will dwell safely; now this is His name by which He will be called: THE LORD OUR RIGHTEOUSNESS.  </a:t>
            </a:r>
          </a:p>
          <a:p>
            <a:pPr marL="0" indent="0" algn="r">
              <a:buSzPct val="80000"/>
              <a:buNone/>
            </a:pPr>
            <a:r>
              <a:rPr lang="en-US" sz="3200" dirty="0"/>
              <a:t>Jeremiah 23:5-6</a:t>
            </a:r>
          </a:p>
        </p:txBody>
      </p:sp>
    </p:spTree>
    <p:extLst>
      <p:ext uri="{BB962C8B-B14F-4D97-AF65-F5344CB8AC3E}">
        <p14:creationId xmlns:p14="http://schemas.microsoft.com/office/powerpoint/2010/main" val="1284190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CB055B-A81A-DE06-CAEF-0DF07EF6D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C95AE-C7F7-19C6-9C4D-7CDF5D2D2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Promise Kept Alive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Through the Prophets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63421-0CED-B31E-1973-2123CE8F2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4605"/>
            <a:ext cx="7886700" cy="4102357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8"/>
            </a:pPr>
            <a:r>
              <a:rPr lang="en-US" sz="3200" dirty="0"/>
              <a:t>Hear, O Joshua, the high priest, you and your companions who sit before you, for they are a wondrous sign; for behold, I am bringing forth My Servant the BRANCH.  </a:t>
            </a:r>
          </a:p>
          <a:p>
            <a:pPr marL="0" indent="0" algn="r">
              <a:buSzPct val="80000"/>
              <a:buNone/>
            </a:pPr>
            <a:r>
              <a:rPr lang="en-US" sz="3200" dirty="0"/>
              <a:t>Zechariah 3:8</a:t>
            </a:r>
          </a:p>
        </p:txBody>
      </p:sp>
      <p:pic>
        <p:nvPicPr>
          <p:cNvPr id="4" name="Picture 2" descr="15,300+ Tree Stump Stock Illustrations, Royalty-Free Vector Graphics &amp; Clip  Art - iStock | Stump grinding, Stump removal, Tree">
            <a:extLst>
              <a:ext uri="{FF2B5EF4-FFF2-40B4-BE49-F238E27FC236}">
                <a16:creationId xmlns:a16="http://schemas.microsoft.com/office/drawing/2014/main" id="{34260ABE-3959-9CF1-F5E1-23002B5927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868" y="4375355"/>
            <a:ext cx="2715931" cy="2019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9884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4DF7E2-82E2-7479-3D9F-FF64D68D7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94301-9E3F-C514-BEA6-18F73C82B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Promise Kept Alive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Through the Prophets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5EAAD-D5E5-E225-6042-5FA14AAE1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4605"/>
            <a:ext cx="7886700" cy="4418269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SzPct val="80000"/>
              <a:buFont typeface="+mj-lt"/>
              <a:buAutoNum type="arabicPeriod" startAt="12"/>
            </a:pPr>
            <a:r>
              <a:rPr lang="en-US" sz="3200" dirty="0"/>
              <a:t>Then speak to him, saying, “Thus says the Lord of hosts, saying: ‘Behold, the Man whose name is the BRANCH! From His place He shall branch out, and He shall build the temple of the Lord; </a:t>
            </a:r>
          </a:p>
          <a:p>
            <a:pPr marL="514350" indent="-514350">
              <a:buSzPct val="80000"/>
              <a:buFont typeface="+mj-lt"/>
              <a:buAutoNum type="arabicPeriod" startAt="12"/>
            </a:pPr>
            <a:r>
              <a:rPr lang="en-US" sz="3200" dirty="0"/>
              <a:t>Yes, He shall build the temple of the Lord. He shall bear the glory, and shall sit and rule on His throne; so He shall be a priest on His throne, and the counsel of peace shall be between them both.’”  </a:t>
            </a:r>
          </a:p>
          <a:p>
            <a:pPr marL="0" indent="0" algn="r">
              <a:buSzPct val="80000"/>
              <a:buNone/>
            </a:pPr>
            <a:r>
              <a:rPr lang="en-US" sz="3200" dirty="0"/>
              <a:t>Zechariah 6:12-13</a:t>
            </a:r>
          </a:p>
        </p:txBody>
      </p:sp>
    </p:spTree>
    <p:extLst>
      <p:ext uri="{BB962C8B-B14F-4D97-AF65-F5344CB8AC3E}">
        <p14:creationId xmlns:p14="http://schemas.microsoft.com/office/powerpoint/2010/main" val="2411967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E934C2-2619-DDBC-93FA-863052833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96D28-8081-AB87-FF30-6DC1BFF36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60903"/>
          </a:xfrm>
          <a:solidFill>
            <a:srgbClr val="00B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Jesus is this BRANCH</a:t>
            </a:r>
          </a:p>
        </p:txBody>
      </p:sp>
    </p:spTree>
    <p:extLst>
      <p:ext uri="{BB962C8B-B14F-4D97-AF65-F5344CB8AC3E}">
        <p14:creationId xmlns:p14="http://schemas.microsoft.com/office/powerpoint/2010/main" val="350239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AA572-8FD7-4B93-9D8D-1E811DBC83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B431D-200D-C522-23D7-06BF0386B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60903"/>
          </a:xfrm>
          <a:solidFill>
            <a:srgbClr val="00B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Jesus is this BRANCH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05070-E00E-0C4D-94FD-4EB1879D6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“The book of the genealogy of Jesus Christ, the Son of David, the Son of Abraham” (Matt. 1:1). </a:t>
            </a:r>
          </a:p>
          <a:p>
            <a:endParaRPr lang="en-US" sz="800" dirty="0"/>
          </a:p>
          <a:p>
            <a:r>
              <a:rPr lang="en-US" dirty="0"/>
              <a:t>“Concerning His Son Jesus Christ our Lord, who was born of the seed of David according to the flesh” (Rom. 1:3). </a:t>
            </a:r>
          </a:p>
        </p:txBody>
      </p:sp>
    </p:spTree>
    <p:extLst>
      <p:ext uri="{BB962C8B-B14F-4D97-AF65-F5344CB8AC3E}">
        <p14:creationId xmlns:p14="http://schemas.microsoft.com/office/powerpoint/2010/main" val="1987460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165A6-B7F0-AE72-B50B-EDC308FA07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D2445-721F-EAC8-FA81-3CA4EEE97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60903"/>
          </a:xfrm>
          <a:solidFill>
            <a:srgbClr val="00B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Jesus is this BRANCH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66F03-F292-48B1-465C-64ADE7323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32"/>
            </a:pPr>
            <a:r>
              <a:rPr lang="en-US" dirty="0"/>
              <a:t>He will be great, and will be called the Son of the Highest; and the Lord God will give Him the throne of His father David. </a:t>
            </a:r>
          </a:p>
          <a:p>
            <a:pPr marL="514350" indent="-514350">
              <a:buSzPct val="80000"/>
              <a:buFont typeface="+mj-lt"/>
              <a:buAutoNum type="arabicPeriod" startAt="32"/>
            </a:pPr>
            <a:r>
              <a:rPr lang="en-US" dirty="0"/>
              <a:t>And He will reign over the house of Jacob forever, and of His kingdom there will be no end.</a:t>
            </a:r>
          </a:p>
          <a:p>
            <a:pPr marL="0" indent="0" algn="r">
              <a:buNone/>
            </a:pPr>
            <a:r>
              <a:rPr lang="en-US" dirty="0"/>
              <a:t>Luke 1:32-33</a:t>
            </a:r>
          </a:p>
        </p:txBody>
      </p:sp>
    </p:spTree>
    <p:extLst>
      <p:ext uri="{BB962C8B-B14F-4D97-AF65-F5344CB8AC3E}">
        <p14:creationId xmlns:p14="http://schemas.microsoft.com/office/powerpoint/2010/main" val="269604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FC30E0-BD59-A203-4E44-0BACA5939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57A45-D8C9-B443-5DFD-D355E3BE2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60903"/>
          </a:xfrm>
          <a:solidFill>
            <a:srgbClr val="00B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Jesus is this BRANCH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7C75D-5DE2-4DF0-E902-11EF5E6F6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/>
            </a:pPr>
            <a:r>
              <a:rPr lang="en-US" dirty="0"/>
              <a:t>Who has believed our report? And to whom has the arm of the Lord been revealed? </a:t>
            </a:r>
          </a:p>
          <a:p>
            <a:pPr marL="514350" indent="-514350">
              <a:buSzPct val="80000"/>
              <a:buFont typeface="+mj-lt"/>
              <a:buAutoNum type="arabicPeriod"/>
            </a:pPr>
            <a:r>
              <a:rPr lang="en-US" dirty="0"/>
              <a:t>For He shall grow up before Him as a tender plant, and as a root out of dry ground. He has no form or comeliness; and when we see Him, there is no beauty that we should desire Him. </a:t>
            </a:r>
          </a:p>
          <a:p>
            <a:pPr marL="0" indent="0" algn="r">
              <a:buNone/>
            </a:pPr>
            <a:r>
              <a:rPr lang="en-US" dirty="0"/>
              <a:t>Isaiah 53:1-2</a:t>
            </a:r>
          </a:p>
        </p:txBody>
      </p:sp>
      <p:pic>
        <p:nvPicPr>
          <p:cNvPr id="4" name="Picture 2" descr="15,300+ Tree Stump Stock Illustrations, Royalty-Free Vector Graphics &amp; Clip  Art - iStock | Stump grinding, Stump removal, Tree">
            <a:extLst>
              <a:ext uri="{FF2B5EF4-FFF2-40B4-BE49-F238E27FC236}">
                <a16:creationId xmlns:a16="http://schemas.microsoft.com/office/drawing/2014/main" id="{D7D5ED9D-4FA1-54EF-1B08-7EFBF1E947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2326" y="4830779"/>
            <a:ext cx="2235609" cy="1662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201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88CEE6-6EEE-6A82-E325-E25F0C71E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Grow A New Tree From A Stump - Advice On Pruning Tree Stump Sprouts |  Gardening Know How">
            <a:extLst>
              <a:ext uri="{FF2B5EF4-FFF2-40B4-BE49-F238E27FC236}">
                <a16:creationId xmlns:a16="http://schemas.microsoft.com/office/drawing/2014/main" id="{3E6324D9-E462-F186-5CD0-B097B65BC0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034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AF28A-1D52-BC15-ED0A-1B72924AC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4812" y="2172930"/>
            <a:ext cx="5093109" cy="2753032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am the Root and the Offspring of David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Revelation 22:16</a:t>
            </a:r>
          </a:p>
        </p:txBody>
      </p:sp>
      <p:pic>
        <p:nvPicPr>
          <p:cNvPr id="4098" name="Picture 2" descr="1 - The &quot;I AM&quot; Statements of Jesus | Victory Baptist Church of Benton">
            <a:extLst>
              <a:ext uri="{FF2B5EF4-FFF2-40B4-BE49-F238E27FC236}">
                <a16:creationId xmlns:a16="http://schemas.microsoft.com/office/drawing/2014/main" id="{FBFC47C9-F69B-EEC0-92E7-F68EC9F62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323" y="132386"/>
            <a:ext cx="2806406" cy="1578604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4247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88CEE6-6EEE-6A82-E325-E25F0C71E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Grow A New Tree From A Stump - Advice On Pruning Tree Stump Sprouts |  Gardening Know How">
            <a:extLst>
              <a:ext uri="{FF2B5EF4-FFF2-40B4-BE49-F238E27FC236}">
                <a16:creationId xmlns:a16="http://schemas.microsoft.com/office/drawing/2014/main" id="{3E6324D9-E462-F186-5CD0-B097B65BC0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33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AF28A-1D52-BC15-ED0A-1B72924AC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8840" y="993058"/>
            <a:ext cx="5299586" cy="3716594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“I, Jesus, have sent My </a:t>
            </a: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angel to testify to you these things in the churches. </a:t>
            </a: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am the Root and the Offspring of David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Bright and Morning Star.” </a:t>
            </a:r>
          </a:p>
          <a:p>
            <a:pPr marL="0" indent="0" algn="r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Revelation 22:16</a:t>
            </a:r>
          </a:p>
        </p:txBody>
      </p:sp>
    </p:spTree>
    <p:extLst>
      <p:ext uri="{BB962C8B-B14F-4D97-AF65-F5344CB8AC3E}">
        <p14:creationId xmlns:p14="http://schemas.microsoft.com/office/powerpoint/2010/main" val="281017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3397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93BE5-80A5-5AD3-C51E-CB5C5E1E4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60903"/>
          </a:xfrm>
          <a:solidFill>
            <a:srgbClr val="00B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Root and Offspring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510EA-9100-6AA4-2992-F1B99EBA6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Root</a:t>
            </a:r>
            <a:r>
              <a:rPr lang="en-US" dirty="0"/>
              <a:t> (</a:t>
            </a:r>
            <a:r>
              <a:rPr lang="en-US" i="1" dirty="0" err="1"/>
              <a:t>rhiza</a:t>
            </a:r>
            <a:r>
              <a:rPr lang="en-US" dirty="0"/>
              <a:t>) refers metaphorically to the “cause, origin, source” of persons of things. </a:t>
            </a:r>
          </a:p>
          <a:p>
            <a:r>
              <a:rPr lang="en-US" b="1" dirty="0"/>
              <a:t>Offspring</a:t>
            </a:r>
            <a:r>
              <a:rPr lang="en-US" dirty="0"/>
              <a:t> (</a:t>
            </a:r>
            <a:r>
              <a:rPr lang="en-US" i="1" dirty="0"/>
              <a:t>genos</a:t>
            </a:r>
            <a:r>
              <a:rPr lang="en-US" dirty="0"/>
              <a:t>) refers to a descendant, one who comes from another. </a:t>
            </a:r>
          </a:p>
        </p:txBody>
      </p:sp>
    </p:spTree>
    <p:extLst>
      <p:ext uri="{BB962C8B-B14F-4D97-AF65-F5344CB8AC3E}">
        <p14:creationId xmlns:p14="http://schemas.microsoft.com/office/powerpoint/2010/main" val="1384712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D8EE1-5F2B-41BA-CD43-8F70ABD15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927F0-E841-3049-AB06-C2BA0E562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60903"/>
          </a:xfrm>
          <a:solidFill>
            <a:srgbClr val="00B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Root and Offspring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086F7-DD3E-659F-55FD-F6BE2D2D2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920465"/>
          </a:xfrm>
        </p:spPr>
        <p:txBody>
          <a:bodyPr>
            <a:normAutofit/>
          </a:bodyPr>
          <a:lstStyle/>
          <a:p>
            <a:r>
              <a:rPr lang="en-US" b="1" dirty="0"/>
              <a:t>Root</a:t>
            </a:r>
            <a:r>
              <a:rPr lang="en-US" dirty="0"/>
              <a:t> (</a:t>
            </a:r>
            <a:r>
              <a:rPr lang="en-US" i="1" dirty="0" err="1"/>
              <a:t>rhiza</a:t>
            </a:r>
            <a:r>
              <a:rPr lang="en-US" dirty="0"/>
              <a:t>) refers metaphorically to the “cause, origin, source” of persons of things. </a:t>
            </a:r>
          </a:p>
          <a:p>
            <a:r>
              <a:rPr lang="en-US" b="1" dirty="0"/>
              <a:t>Offspring</a:t>
            </a:r>
            <a:r>
              <a:rPr lang="en-US" dirty="0"/>
              <a:t> (</a:t>
            </a:r>
            <a:r>
              <a:rPr lang="en-US" i="1" dirty="0"/>
              <a:t>genos</a:t>
            </a:r>
            <a:r>
              <a:rPr lang="en-US" dirty="0"/>
              <a:t>) refers to a descendant, one who comes from another.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96CB65-C490-28B6-6D7F-892856CAB3F1}"/>
              </a:ext>
            </a:extLst>
          </p:cNvPr>
          <p:cNvSpPr txBox="1"/>
          <p:nvPr/>
        </p:nvSpPr>
        <p:spPr>
          <a:xfrm>
            <a:off x="2991464" y="4699820"/>
            <a:ext cx="316107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David</a:t>
            </a:r>
            <a:endParaRPr lang="en-US" sz="3600" b="1" dirty="0"/>
          </a:p>
          <a:p>
            <a:pPr algn="ctr"/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Matthew 22:41-45</a:t>
            </a:r>
          </a:p>
        </p:txBody>
      </p:sp>
    </p:spTree>
    <p:extLst>
      <p:ext uri="{BB962C8B-B14F-4D97-AF65-F5344CB8AC3E}">
        <p14:creationId xmlns:p14="http://schemas.microsoft.com/office/powerpoint/2010/main" val="3176774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6E137-A6D1-9217-FFCC-2AE941920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A797B-44B0-E3AE-C4F4-5EBC7A4FC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60903"/>
          </a:xfrm>
          <a:solidFill>
            <a:srgbClr val="00B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Root and Offspring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9029D-6BD7-2A7C-B6B6-59A66B919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920465"/>
          </a:xfrm>
        </p:spPr>
        <p:txBody>
          <a:bodyPr>
            <a:normAutofit/>
          </a:bodyPr>
          <a:lstStyle/>
          <a:p>
            <a:r>
              <a:rPr lang="en-US" b="1" dirty="0"/>
              <a:t>Root</a:t>
            </a:r>
            <a:r>
              <a:rPr lang="en-US" dirty="0"/>
              <a:t> (</a:t>
            </a:r>
            <a:r>
              <a:rPr lang="en-US" i="1" dirty="0" err="1"/>
              <a:t>rhiza</a:t>
            </a:r>
            <a:r>
              <a:rPr lang="en-US" dirty="0"/>
              <a:t>) refers metaphorically to the “cause, origin, source” of persons of things. </a:t>
            </a:r>
          </a:p>
          <a:p>
            <a:r>
              <a:rPr lang="en-US" b="1" dirty="0"/>
              <a:t>Offspring</a:t>
            </a:r>
            <a:r>
              <a:rPr lang="en-US" dirty="0"/>
              <a:t> (</a:t>
            </a:r>
            <a:r>
              <a:rPr lang="en-US" i="1" dirty="0"/>
              <a:t>genos</a:t>
            </a:r>
            <a:r>
              <a:rPr lang="en-US" dirty="0"/>
              <a:t>) refers to a descendant, one who comes from another.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09147C-E182-485D-1327-64135AA5BE97}"/>
              </a:ext>
            </a:extLst>
          </p:cNvPr>
          <p:cNvSpPr txBox="1"/>
          <p:nvPr/>
        </p:nvSpPr>
        <p:spPr>
          <a:xfrm>
            <a:off x="2991464" y="4699820"/>
            <a:ext cx="316107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David</a:t>
            </a:r>
            <a:endParaRPr lang="en-US" sz="3600" b="1" dirty="0"/>
          </a:p>
          <a:p>
            <a:pPr algn="ctr"/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Matthew 22:41-45</a:t>
            </a:r>
          </a:p>
        </p:txBody>
      </p:sp>
      <p:sp>
        <p:nvSpPr>
          <p:cNvPr id="5" name="Arrow: Curved Right 4">
            <a:extLst>
              <a:ext uri="{FF2B5EF4-FFF2-40B4-BE49-F238E27FC236}">
                <a16:creationId xmlns:a16="http://schemas.microsoft.com/office/drawing/2014/main" id="{BF9E5A31-D1B2-0A24-B3EB-CB871C2AE3C5}"/>
              </a:ext>
            </a:extLst>
          </p:cNvPr>
          <p:cNvSpPr/>
          <p:nvPr/>
        </p:nvSpPr>
        <p:spPr>
          <a:xfrm>
            <a:off x="186812" y="2084439"/>
            <a:ext cx="737419" cy="3451123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29652B-3F62-78C5-32BE-A95677997AF3}"/>
              </a:ext>
            </a:extLst>
          </p:cNvPr>
          <p:cNvSpPr txBox="1"/>
          <p:nvPr/>
        </p:nvSpPr>
        <p:spPr>
          <a:xfrm>
            <a:off x="331842" y="4738796"/>
            <a:ext cx="31610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The Word</a:t>
            </a:r>
            <a:endParaRPr lang="en-US" sz="3200" b="1" dirty="0"/>
          </a:p>
          <a:p>
            <a:pPr algn="ctr"/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John 1:1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0484C363-7755-2A46-1489-A9E085A1739F}"/>
              </a:ext>
            </a:extLst>
          </p:cNvPr>
          <p:cNvSpPr/>
          <p:nvPr/>
        </p:nvSpPr>
        <p:spPr>
          <a:xfrm>
            <a:off x="2991464" y="4945625"/>
            <a:ext cx="646479" cy="31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880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5F6DF-8989-1930-A5C5-B56555038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232C2-C6CD-107E-102A-0968323A6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60903"/>
          </a:xfrm>
          <a:solidFill>
            <a:srgbClr val="00B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Root and Offspring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13D17-13D8-86CB-6EC7-D4DD5CAB1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920465"/>
          </a:xfrm>
        </p:spPr>
        <p:txBody>
          <a:bodyPr>
            <a:normAutofit/>
          </a:bodyPr>
          <a:lstStyle/>
          <a:p>
            <a:r>
              <a:rPr lang="en-US" b="1" dirty="0"/>
              <a:t>Root</a:t>
            </a:r>
            <a:r>
              <a:rPr lang="en-US" dirty="0"/>
              <a:t> (</a:t>
            </a:r>
            <a:r>
              <a:rPr lang="en-US" i="1" dirty="0" err="1"/>
              <a:t>rhiza</a:t>
            </a:r>
            <a:r>
              <a:rPr lang="en-US" dirty="0"/>
              <a:t>) refers metaphorically to the “cause, origin, source” of persons of things. </a:t>
            </a:r>
          </a:p>
          <a:p>
            <a:r>
              <a:rPr lang="en-US" b="1" dirty="0"/>
              <a:t>Offspring</a:t>
            </a:r>
            <a:r>
              <a:rPr lang="en-US" dirty="0"/>
              <a:t> (</a:t>
            </a:r>
            <a:r>
              <a:rPr lang="en-US" i="1" dirty="0"/>
              <a:t>genos</a:t>
            </a:r>
            <a:r>
              <a:rPr lang="en-US" dirty="0"/>
              <a:t>) refers to a descendant, one who comes from another.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138F7-965E-C0A6-0567-AD783B3DFF08}"/>
              </a:ext>
            </a:extLst>
          </p:cNvPr>
          <p:cNvSpPr txBox="1"/>
          <p:nvPr/>
        </p:nvSpPr>
        <p:spPr>
          <a:xfrm>
            <a:off x="2991464" y="4699820"/>
            <a:ext cx="316107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David</a:t>
            </a:r>
            <a:endParaRPr lang="en-US" sz="3600" b="1" dirty="0"/>
          </a:p>
          <a:p>
            <a:pPr algn="ctr"/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Matthew 22:41-45</a:t>
            </a:r>
          </a:p>
        </p:txBody>
      </p:sp>
      <p:sp>
        <p:nvSpPr>
          <p:cNvPr id="5" name="Arrow: Curved Right 4">
            <a:extLst>
              <a:ext uri="{FF2B5EF4-FFF2-40B4-BE49-F238E27FC236}">
                <a16:creationId xmlns:a16="http://schemas.microsoft.com/office/drawing/2014/main" id="{01282843-A13F-A628-3F81-29E914CDB146}"/>
              </a:ext>
            </a:extLst>
          </p:cNvPr>
          <p:cNvSpPr/>
          <p:nvPr/>
        </p:nvSpPr>
        <p:spPr>
          <a:xfrm>
            <a:off x="186812" y="2084439"/>
            <a:ext cx="737419" cy="3451123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C41BF-11F1-C4B6-10BA-42945ED27FE2}"/>
              </a:ext>
            </a:extLst>
          </p:cNvPr>
          <p:cNvSpPr txBox="1"/>
          <p:nvPr/>
        </p:nvSpPr>
        <p:spPr>
          <a:xfrm>
            <a:off x="331842" y="4738796"/>
            <a:ext cx="31610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The Word</a:t>
            </a:r>
            <a:endParaRPr lang="en-US" sz="3200" b="1" dirty="0"/>
          </a:p>
          <a:p>
            <a:pPr algn="ctr"/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John 1:1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6D2C73DD-FD64-767C-353E-B42E9A0837D5}"/>
              </a:ext>
            </a:extLst>
          </p:cNvPr>
          <p:cNvSpPr/>
          <p:nvPr/>
        </p:nvSpPr>
        <p:spPr>
          <a:xfrm>
            <a:off x="2991464" y="4945625"/>
            <a:ext cx="646479" cy="31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C15BEE-C726-0C09-4888-9F588E194CB9}"/>
              </a:ext>
            </a:extLst>
          </p:cNvPr>
          <p:cNvSpPr txBox="1"/>
          <p:nvPr/>
        </p:nvSpPr>
        <p:spPr>
          <a:xfrm>
            <a:off x="5705176" y="4699820"/>
            <a:ext cx="31610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Jesus</a:t>
            </a:r>
            <a:endParaRPr lang="en-US" sz="3200" b="1" dirty="0"/>
          </a:p>
          <a:p>
            <a:pPr algn="ctr"/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Rom. 1:3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E955DEF7-55DE-AC6E-9AF7-4EAC5BDCF958}"/>
              </a:ext>
            </a:extLst>
          </p:cNvPr>
          <p:cNvSpPr/>
          <p:nvPr/>
        </p:nvSpPr>
        <p:spPr>
          <a:xfrm>
            <a:off x="5670759" y="4940713"/>
            <a:ext cx="646479" cy="31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Curved Right 9">
            <a:extLst>
              <a:ext uri="{FF2B5EF4-FFF2-40B4-BE49-F238E27FC236}">
                <a16:creationId xmlns:a16="http://schemas.microsoft.com/office/drawing/2014/main" id="{FDB67ACC-1AD3-BC32-1C1C-BF900A189F80}"/>
              </a:ext>
            </a:extLst>
          </p:cNvPr>
          <p:cNvSpPr/>
          <p:nvPr/>
        </p:nvSpPr>
        <p:spPr>
          <a:xfrm rot="10800000">
            <a:off x="8057554" y="3077496"/>
            <a:ext cx="737419" cy="2335161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12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80978-1CB7-4325-F45A-88B44495A6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D9533-B0C8-5617-9FA1-7F0FB0CC1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Promise Made to David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3591C-1E4A-5E6D-36FA-2B074C1784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 Samuel 7:12-16</a:t>
            </a:r>
          </a:p>
          <a:p>
            <a:endParaRPr lang="en-US" sz="800" dirty="0"/>
          </a:p>
          <a:p>
            <a:r>
              <a:rPr lang="en-US" dirty="0"/>
              <a:t>God promised to build a house (dynasty or lineage of kings) for David. </a:t>
            </a:r>
          </a:p>
        </p:txBody>
      </p:sp>
    </p:spTree>
    <p:extLst>
      <p:ext uri="{BB962C8B-B14F-4D97-AF65-F5344CB8AC3E}">
        <p14:creationId xmlns:p14="http://schemas.microsoft.com/office/powerpoint/2010/main" val="4249313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D5E0C-5434-11D7-DDB7-2F1EC5895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Promise Confirmed by God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with a Covenant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B7F7A-B48B-C13D-D944-D90679145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4605"/>
            <a:ext cx="7886700" cy="4102357"/>
          </a:xfrm>
        </p:spPr>
        <p:txBody>
          <a:bodyPr/>
          <a:lstStyle/>
          <a:p>
            <a:pPr marL="514350" indent="-514350">
              <a:buSzPct val="80000"/>
              <a:buFont typeface="+mj-lt"/>
              <a:buAutoNum type="arabicPeriod" startAt="3"/>
            </a:pPr>
            <a:r>
              <a:rPr lang="en-US" sz="3200" dirty="0"/>
              <a:t>I have made a covenant with My chosen, I have sworn to My servant David: </a:t>
            </a:r>
          </a:p>
          <a:p>
            <a:pPr marL="514350" indent="-514350">
              <a:buSzPct val="80000"/>
              <a:buFont typeface="+mj-lt"/>
              <a:buAutoNum type="arabicPeriod" startAt="3"/>
            </a:pPr>
            <a:r>
              <a:rPr lang="en-US" sz="3200" dirty="0"/>
              <a:t>Your seed I will establish forever, and build up your throne to all generations.</a:t>
            </a:r>
          </a:p>
          <a:p>
            <a:pPr marL="0" indent="0" algn="r">
              <a:buNone/>
            </a:pPr>
            <a:r>
              <a:rPr lang="en-US" dirty="0"/>
              <a:t>Psalm 89:3-4</a:t>
            </a:r>
          </a:p>
        </p:txBody>
      </p:sp>
    </p:spTree>
    <p:extLst>
      <p:ext uri="{BB962C8B-B14F-4D97-AF65-F5344CB8AC3E}">
        <p14:creationId xmlns:p14="http://schemas.microsoft.com/office/powerpoint/2010/main" val="1760688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F4362-2983-1D78-C4BD-092F62EB2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9E42B-0629-883F-2D61-99B60E299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Promise Confirmed by God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with a Covenant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14AFA1-3FE6-CC2C-69F0-C130E7A6B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4605"/>
            <a:ext cx="7886700" cy="4102357"/>
          </a:xfrm>
        </p:spPr>
        <p:txBody>
          <a:bodyPr>
            <a:normAutofit fontScale="92500"/>
          </a:bodyPr>
          <a:lstStyle/>
          <a:p>
            <a:pPr marL="514350" indent="-514350">
              <a:buSzPct val="80000"/>
              <a:buFont typeface="+mj-lt"/>
              <a:buAutoNum type="arabicPeriod" startAt="11"/>
            </a:pPr>
            <a:r>
              <a:rPr lang="en-US" sz="3200" dirty="0"/>
              <a:t>The Lord has sworn in truth to David; He will not turn from it: “I will set upon your throne the fruit of your body. </a:t>
            </a:r>
          </a:p>
          <a:p>
            <a:pPr marL="514350" indent="-514350">
              <a:buSzPct val="80000"/>
              <a:buFont typeface="+mj-lt"/>
              <a:buAutoNum type="arabicPeriod" startAt="11"/>
            </a:pPr>
            <a:r>
              <a:rPr lang="en-US" sz="3200" u="sng" dirty="0"/>
              <a:t>If</a:t>
            </a:r>
            <a:r>
              <a:rPr lang="en-US" sz="3200" dirty="0"/>
              <a:t> your sons will keep My covenant and My testimony which I shall teach them, their sons also shall sit upon your throne forevermore.”</a:t>
            </a:r>
          </a:p>
          <a:p>
            <a:pPr marL="0" indent="0" algn="r">
              <a:buNone/>
            </a:pPr>
            <a:r>
              <a:rPr lang="en-US" dirty="0"/>
              <a:t>Psalm 132:11-12</a:t>
            </a:r>
          </a:p>
        </p:txBody>
      </p:sp>
    </p:spTree>
    <p:extLst>
      <p:ext uri="{BB962C8B-B14F-4D97-AF65-F5344CB8AC3E}">
        <p14:creationId xmlns:p14="http://schemas.microsoft.com/office/powerpoint/2010/main" val="1224311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6603</TotalTime>
  <Words>922</Words>
  <Application>Microsoft Office PowerPoint</Application>
  <PresentationFormat>On-screen Show (4:3)</PresentationFormat>
  <Paragraphs>72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Aptos</vt:lpstr>
      <vt:lpstr>Aptos Display</vt:lpstr>
      <vt:lpstr>Arial</vt:lpstr>
      <vt:lpstr>Calibri</vt:lpstr>
      <vt:lpstr>Century Gothic</vt:lpstr>
      <vt:lpstr>Times New Roman</vt:lpstr>
      <vt:lpstr>Wingdings 3</vt:lpstr>
      <vt:lpstr>2_Ion Boardroom</vt:lpstr>
      <vt:lpstr>Office Theme</vt:lpstr>
      <vt:lpstr>PowerPoint Presentation</vt:lpstr>
      <vt:lpstr>PowerPoint Presentation</vt:lpstr>
      <vt:lpstr>Root and Offspring</vt:lpstr>
      <vt:lpstr>Root and Offspring</vt:lpstr>
      <vt:lpstr>Root and Offspring</vt:lpstr>
      <vt:lpstr>Root and Offspring</vt:lpstr>
      <vt:lpstr>Promise Made to David</vt:lpstr>
      <vt:lpstr>Promise Confirmed by God  with a Covenant</vt:lpstr>
      <vt:lpstr>Promise Confirmed by God  with a Covenant</vt:lpstr>
      <vt:lpstr>Promise Kept Alive  Through the Prophets</vt:lpstr>
      <vt:lpstr>Promise Kept Alive  Through the Prophets</vt:lpstr>
      <vt:lpstr>Promise Kept Alive  Through the Prophets</vt:lpstr>
      <vt:lpstr>Promise Kept Alive  Through the Prophets</vt:lpstr>
      <vt:lpstr>Promise Kept Alive  Through the Prophets</vt:lpstr>
      <vt:lpstr>Promise Kept Alive  Through the Prophets</vt:lpstr>
      <vt:lpstr>Jesus is this BRANCH</vt:lpstr>
      <vt:lpstr>Jesus is this BRANCH</vt:lpstr>
      <vt:lpstr>Jesus is this BRANCH</vt:lpstr>
      <vt:lpstr>Jesus is this BRANCH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285</cp:revision>
  <dcterms:created xsi:type="dcterms:W3CDTF">2008-03-16T18:22:36Z</dcterms:created>
  <dcterms:modified xsi:type="dcterms:W3CDTF">2026-05-04T12:47:25Z</dcterms:modified>
</cp:coreProperties>
</file>