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47" r:id="rId2"/>
    <p:sldMasterId id="2147483759" r:id="rId3"/>
  </p:sldMasterIdLst>
  <p:notesMasterIdLst>
    <p:notesMasterId r:id="rId29"/>
  </p:notesMasterIdLst>
  <p:sldIdLst>
    <p:sldId id="756" r:id="rId4"/>
    <p:sldId id="256" r:id="rId5"/>
    <p:sldId id="257" r:id="rId6"/>
    <p:sldId id="261" r:id="rId7"/>
    <p:sldId id="262" r:id="rId8"/>
    <p:sldId id="258" r:id="rId9"/>
    <p:sldId id="264" r:id="rId10"/>
    <p:sldId id="263" r:id="rId11"/>
    <p:sldId id="266" r:id="rId12"/>
    <p:sldId id="265" r:id="rId13"/>
    <p:sldId id="268" r:id="rId14"/>
    <p:sldId id="267" r:id="rId15"/>
    <p:sldId id="269" r:id="rId16"/>
    <p:sldId id="273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7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56"/>
            <p14:sldId id="256"/>
            <p14:sldId id="257"/>
            <p14:sldId id="261"/>
            <p14:sldId id="262"/>
            <p14:sldId id="258"/>
            <p14:sldId id="264"/>
            <p14:sldId id="263"/>
            <p14:sldId id="266"/>
            <p14:sldId id="265"/>
            <p14:sldId id="268"/>
            <p14:sldId id="267"/>
            <p14:sldId id="269"/>
            <p14:sldId id="273"/>
            <p14:sldId id="272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765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89" d="100"/>
          <a:sy n="89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9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1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6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45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36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9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6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6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3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1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13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73FE-46E5-4EC3-8B09-87BB8EC9119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530CD47-35D5-4789-B5BF-5FC0CBC92E90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17D4A43-3724-4E7B-B2DE-AE9B16DB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1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2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rstanding the lunar and solar eclipse phenomena | Britannica">
            <a:extLst>
              <a:ext uri="{FF2B5EF4-FFF2-40B4-BE49-F238E27FC236}">
                <a16:creationId xmlns:a16="http://schemas.microsoft.com/office/drawing/2014/main" id="{C3DF06AF-C556-2E6E-1472-7CCFAA1F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tional Eclipse | Eclipse Maps | 21st Century Total Solar Eclipses in the  Contiguous U.S.">
            <a:extLst>
              <a:ext uri="{FF2B5EF4-FFF2-40B4-BE49-F238E27FC236}">
                <a16:creationId xmlns:a16="http://schemas.microsoft.com/office/drawing/2014/main" id="{7676F521-4ABA-D0B1-F484-8A850E38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5542FA10-A545-46EC-7E23-D032E306C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84" y="0"/>
            <a:ext cx="5655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plume of smoke in the sky&#10;&#10;Description automatically generated">
            <a:extLst>
              <a:ext uri="{FF2B5EF4-FFF2-40B4-BE49-F238E27FC236}">
                <a16:creationId xmlns:a16="http://schemas.microsoft.com/office/drawing/2014/main" id="{B5909679-FB04-2A36-68F0-886B8E55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" y="1013890"/>
            <a:ext cx="6518788" cy="52354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FA7C5-CE46-FA29-AA76-CE07697C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209" y="79990"/>
            <a:ext cx="3805698" cy="14636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Xenia Tornado April 3, 1974</a:t>
            </a:r>
          </a:p>
        </p:txBody>
      </p:sp>
    </p:spTree>
    <p:extLst>
      <p:ext uri="{BB962C8B-B14F-4D97-AF65-F5344CB8AC3E}">
        <p14:creationId xmlns:p14="http://schemas.microsoft.com/office/powerpoint/2010/main" val="26473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F613F5FF-6D16-70B3-AC50-913C35E87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65"/>
            <a:ext cx="9144000" cy="5706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FA7C5-CE46-FA29-AA76-CE07697C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209" y="79990"/>
            <a:ext cx="3805698" cy="14636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Xenia Tornado April 3, 1974</a:t>
            </a:r>
          </a:p>
        </p:txBody>
      </p:sp>
    </p:spTree>
    <p:extLst>
      <p:ext uri="{BB962C8B-B14F-4D97-AF65-F5344CB8AC3E}">
        <p14:creationId xmlns:p14="http://schemas.microsoft.com/office/powerpoint/2010/main" val="2569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aerial view of a destroyed city&#10;&#10;Description automatically generated">
            <a:extLst>
              <a:ext uri="{FF2B5EF4-FFF2-40B4-BE49-F238E27FC236}">
                <a16:creationId xmlns:a16="http://schemas.microsoft.com/office/drawing/2014/main" id="{60995FA6-2E79-CAFD-643C-085B0FC6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" y="79989"/>
            <a:ext cx="8431075" cy="6698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1FA7C5-CE46-FA29-AA76-CE07697C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209" y="79990"/>
            <a:ext cx="3805698" cy="14636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Xenia Tornado April 3, 1974</a:t>
            </a:r>
          </a:p>
        </p:txBody>
      </p:sp>
    </p:spTree>
    <p:extLst>
      <p:ext uri="{BB962C8B-B14F-4D97-AF65-F5344CB8AC3E}">
        <p14:creationId xmlns:p14="http://schemas.microsoft.com/office/powerpoint/2010/main" val="37384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do we think tornadoes form? - Manitoba Co-operator">
            <a:extLst>
              <a:ext uri="{FF2B5EF4-FFF2-40B4-BE49-F238E27FC236}">
                <a16:creationId xmlns:a16="http://schemas.microsoft.com/office/drawing/2014/main" id="{F8F73667-DD4A-79CD-0F8F-1ADF6BB7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God’s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Then I looked, and behold, a whirlwind was coming out of the north, a great cloud with raging fire engulfing itself; and brightness was all around it and radiating out of its midst like the color of amber, out of the midst of the fire.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Ezekiel 1:4</a:t>
            </a:r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BD827048-D868-2A44-AEFD-9F5A3C840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God’s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Lord has His way in the whirlwind and in the storm, and the clouds are the dust of His feet.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Nahum 1:3 b</a:t>
            </a:r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E3A857BB-35E8-4CE7-5D45-D597F8FE3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God’s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“Then the Lord answered Job </a:t>
            </a:r>
            <a:br>
              <a:rPr lang="en-US" sz="3200" dirty="0"/>
            </a:br>
            <a:r>
              <a:rPr lang="en-US" sz="3200" dirty="0"/>
              <a:t>out of the whirlwind…”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Job 38:1; 40:6</a:t>
            </a:r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577C683D-E583-DE06-9DE4-708EDC849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solar eclipse">
            <a:extLst>
              <a:ext uri="{FF2B5EF4-FFF2-40B4-BE49-F238E27FC236}">
                <a16:creationId xmlns:a16="http://schemas.microsoft.com/office/drawing/2014/main" id="{3BB67DFF-A7A1-1287-F69C-290EE67D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55613"/>
            <a:ext cx="4143375" cy="30845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common are EF5 tornadoes? - FreightWaves">
            <a:extLst>
              <a:ext uri="{FF2B5EF4-FFF2-40B4-BE49-F238E27FC236}">
                <a16:creationId xmlns:a16="http://schemas.microsoft.com/office/drawing/2014/main" id="{A395A228-582F-2F63-95B0-A8210883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611563"/>
            <a:ext cx="4143375" cy="27416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07D28-1361-0503-2306-A9B42CBC4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031" y="891652"/>
            <a:ext cx="3309016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Solar Eclipses and Tornadoes</a:t>
            </a:r>
          </a:p>
        </p:txBody>
      </p:sp>
    </p:spTree>
    <p:extLst>
      <p:ext uri="{BB962C8B-B14F-4D97-AF65-F5344CB8AC3E}">
        <p14:creationId xmlns:p14="http://schemas.microsoft.com/office/powerpoint/2010/main" val="40056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God’s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Psalm 29</a:t>
            </a:r>
          </a:p>
          <a:p>
            <a:pPr marL="0" indent="0" algn="ctr">
              <a:buNone/>
            </a:pPr>
            <a:r>
              <a:rPr lang="en-US" sz="3200" dirty="0"/>
              <a:t>The Psalm of the Thunderstorm</a:t>
            </a:r>
            <a:endParaRPr lang="en-US" dirty="0"/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3F85071B-6307-702B-6446-0902507A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God’s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0601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Behold, a whirlwind of the Lord has gone forth in fury - a violent whirlwind! It will fall violently on the head of the wicked.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Jeremiah 23:19</a:t>
            </a:r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7F9CB70A-A119-5983-CFDF-5880A44D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God’s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3030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Behold, the whirlwind of the Lord goes forth with fury, a continuing whirlwind; it will fall violently on the head of the wicked.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Jeremiah 30:23</a:t>
            </a:r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7261CABC-740D-F3FB-0902-3714C2108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Does God Cause Such?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Without direct revelation, we can’t tie every disaster to God’s judgment on a specific person. </a:t>
            </a:r>
          </a:p>
          <a:p>
            <a:r>
              <a:rPr lang="en-US" sz="3200" dirty="0"/>
              <a:t>We live in a world of time and chance (Eccl. 9:11). </a:t>
            </a:r>
          </a:p>
          <a:p>
            <a:r>
              <a:rPr lang="en-US" sz="3200" dirty="0"/>
              <a:t>Jesus taught against </a:t>
            </a:r>
            <a:br>
              <a:rPr lang="en-US" sz="3200" dirty="0"/>
            </a:br>
            <a:r>
              <a:rPr lang="en-US" sz="3200" dirty="0"/>
              <a:t>such conclusions </a:t>
            </a:r>
            <a:br>
              <a:rPr lang="en-US" sz="3200" dirty="0"/>
            </a:br>
            <a:r>
              <a:rPr lang="en-US" sz="3200" dirty="0"/>
              <a:t>(Luke 13:4-5). </a:t>
            </a:r>
            <a:endParaRPr lang="en-US" dirty="0"/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0040A48F-8121-00F5-4B21-268A99AA7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B2B7-CE90-F9BD-BFE7-C5BFF62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061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Lessons We Can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AEE1-600C-562E-31E9-2641A72F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Such phenomena should move us to praise and glorify God (Ps. 29:1-2). </a:t>
            </a:r>
          </a:p>
          <a:p>
            <a:r>
              <a:rPr lang="en-US" sz="3200" dirty="0"/>
              <a:t>Remind us what is truly important. </a:t>
            </a:r>
          </a:p>
          <a:p>
            <a:r>
              <a:rPr lang="en-US" sz="3200" dirty="0"/>
              <a:t>Remind us of the sudden </a:t>
            </a:r>
            <a:br>
              <a:rPr lang="en-US" sz="3200" dirty="0"/>
            </a:br>
            <a:r>
              <a:rPr lang="en-US" sz="3200" dirty="0"/>
              <a:t>and unpredictable nature </a:t>
            </a:r>
            <a:br>
              <a:rPr lang="en-US" sz="3200" dirty="0"/>
            </a:br>
            <a:r>
              <a:rPr lang="en-US" sz="3200" dirty="0"/>
              <a:t>of the Lord’s return </a:t>
            </a:r>
            <a:br>
              <a:rPr lang="en-US" sz="3200" dirty="0"/>
            </a:br>
            <a:r>
              <a:rPr lang="en-US" sz="3200" dirty="0"/>
              <a:t>(Matt. 24:42-44). </a:t>
            </a:r>
            <a:endParaRPr lang="en-US" dirty="0"/>
          </a:p>
        </p:txBody>
      </p:sp>
      <p:pic>
        <p:nvPicPr>
          <p:cNvPr id="4" name="Picture 2" descr="How do we think tornadoes form? - Manitoba Co-operator">
            <a:extLst>
              <a:ext uri="{FF2B5EF4-FFF2-40B4-BE49-F238E27FC236}">
                <a16:creationId xmlns:a16="http://schemas.microsoft.com/office/drawing/2014/main" id="{0040A48F-8121-00F5-4B21-268A99AA7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9" r="16129" b="4807"/>
          <a:stretch/>
        </p:blipFill>
        <p:spPr bwMode="auto">
          <a:xfrm>
            <a:off x="5972152" y="4296697"/>
            <a:ext cx="2543198" cy="2368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5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12795-034C-CADB-87AB-4A610DD2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980" y="1523999"/>
            <a:ext cx="2330860" cy="4414684"/>
          </a:xfrm>
        </p:spPr>
        <p:txBody>
          <a:bodyPr/>
          <a:lstStyle/>
          <a:p>
            <a:r>
              <a:rPr lang="en-US" dirty="0"/>
              <a:t>Begins at 1:53 pm</a:t>
            </a:r>
          </a:p>
          <a:p>
            <a:endParaRPr lang="en-US" dirty="0"/>
          </a:p>
          <a:p>
            <a:r>
              <a:rPr lang="en-US" dirty="0"/>
              <a:t>Totality at 3:10 pm</a:t>
            </a:r>
          </a:p>
          <a:p>
            <a:endParaRPr lang="en-US" dirty="0"/>
          </a:p>
          <a:p>
            <a:r>
              <a:rPr lang="en-US" dirty="0"/>
              <a:t>Ends at </a:t>
            </a:r>
            <a:br>
              <a:rPr lang="en-US" dirty="0"/>
            </a:br>
            <a:r>
              <a:rPr lang="en-US" dirty="0"/>
              <a:t>4:25 pm</a:t>
            </a:r>
          </a:p>
        </p:txBody>
      </p:sp>
      <p:pic>
        <p:nvPicPr>
          <p:cNvPr id="2050" name="Picture 2" descr="Experience the Celestial Marvel: Total Solar Eclipse on April 8, 2024 in  Summit County! : Summit County, Ohio - Executive Office">
            <a:extLst>
              <a:ext uri="{FF2B5EF4-FFF2-40B4-BE49-F238E27FC236}">
                <a16:creationId xmlns:a16="http://schemas.microsoft.com/office/drawing/2014/main" id="{78668514-78B0-40A1-61B7-08A68FFA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1" y="365126"/>
            <a:ext cx="5715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43390"/>
      </p:ext>
    </p:extLst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2110-6EF9-499B-C69F-1AA5E634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E3F7-D766-112F-C294-234E27AFA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2024 Total Solar Eclipse Attracts Visitors to Vermont | Seven Days">
            <a:extLst>
              <a:ext uri="{FF2B5EF4-FFF2-40B4-BE49-F238E27FC236}">
                <a16:creationId xmlns:a16="http://schemas.microsoft.com/office/drawing/2014/main" id="{1D85C27E-0812-7D61-8656-46976C2E0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132788"/>
            <a:ext cx="6096000" cy="32480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et, planets, stars might also be visible during 2024 total solar eclipse  | WFLA">
            <a:extLst>
              <a:ext uri="{FF2B5EF4-FFF2-40B4-BE49-F238E27FC236}">
                <a16:creationId xmlns:a16="http://schemas.microsoft.com/office/drawing/2014/main" id="{60ABC01C-F65D-1106-C8A1-795B479B5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/>
          <a:stretch/>
        </p:blipFill>
        <p:spPr bwMode="auto">
          <a:xfrm>
            <a:off x="1984273" y="3584573"/>
            <a:ext cx="6953250" cy="32273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2110-6EF9-499B-C69F-1AA5E634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2024 Total Solar Eclipse Attracts Visitors to Vermont | Seven Days">
            <a:extLst>
              <a:ext uri="{FF2B5EF4-FFF2-40B4-BE49-F238E27FC236}">
                <a16:creationId xmlns:a16="http://schemas.microsoft.com/office/drawing/2014/main" id="{1D85C27E-0812-7D61-8656-46976C2E0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132788"/>
            <a:ext cx="6096000" cy="32480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et, planets, stars might also be visible during 2024 total solar eclipse  | WFLA">
            <a:extLst>
              <a:ext uri="{FF2B5EF4-FFF2-40B4-BE49-F238E27FC236}">
                <a16:creationId xmlns:a16="http://schemas.microsoft.com/office/drawing/2014/main" id="{60ABC01C-F65D-1106-C8A1-795B479B5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/>
          <a:stretch/>
        </p:blipFill>
        <p:spPr bwMode="auto">
          <a:xfrm>
            <a:off x="1984273" y="3584573"/>
            <a:ext cx="6953250" cy="32273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hio map shape united states of america flat Vector Image">
            <a:extLst>
              <a:ext uri="{FF2B5EF4-FFF2-40B4-BE49-F238E27FC236}">
                <a16:creationId xmlns:a16="http://schemas.microsoft.com/office/drawing/2014/main" id="{AF5BB68D-5425-F0A9-268B-8C4049F24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325" r="6334" b="11686"/>
          <a:stretch/>
        </p:blipFill>
        <p:spPr bwMode="auto">
          <a:xfrm>
            <a:off x="1799303" y="365125"/>
            <a:ext cx="5535562" cy="569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E3F7-D766-112F-C294-234E27AF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886" y="1710810"/>
            <a:ext cx="4088377" cy="3156155"/>
          </a:xfrm>
        </p:spPr>
        <p:txBody>
          <a:bodyPr>
            <a:normAutofit/>
          </a:bodyPr>
          <a:lstStyle/>
          <a:p>
            <a:r>
              <a:rPr lang="en-US" sz="3600" b="1" dirty="0"/>
              <a:t>Last total solar eclipse - 1806</a:t>
            </a:r>
          </a:p>
          <a:p>
            <a:endParaRPr lang="en-US" sz="800" b="1" dirty="0"/>
          </a:p>
          <a:p>
            <a:r>
              <a:rPr lang="en-US" sz="3600" b="1" dirty="0"/>
              <a:t>Next total solar eclipse - 2099</a:t>
            </a:r>
          </a:p>
        </p:txBody>
      </p:sp>
    </p:spTree>
    <p:extLst>
      <p:ext uri="{BB962C8B-B14F-4D97-AF65-F5344CB8AC3E}">
        <p14:creationId xmlns:p14="http://schemas.microsoft.com/office/powerpoint/2010/main" val="36597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tah dark skies offering star-gazers clearer views - The Daily Universe">
            <a:extLst>
              <a:ext uri="{FF2B5EF4-FFF2-40B4-BE49-F238E27FC236}">
                <a16:creationId xmlns:a16="http://schemas.microsoft.com/office/drawing/2014/main" id="{AC78C9B6-1E69-1B33-691D-8D0A5812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8F1D-909D-5D7A-6563-81A82749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3" y="943897"/>
            <a:ext cx="4129549" cy="5233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heavens declare the glory of God; and the firmament shows His handiwork.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Psalm 19:1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884693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213D-1C93-2539-DFC5-636228A5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universe obeys laws </a:t>
            </a:r>
            <a:br>
              <a:rPr lang="en-US" b="1" dirty="0"/>
            </a:br>
            <a:r>
              <a:rPr lang="en-US" b="1" dirty="0"/>
              <a:t>God put in place.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3724-8383-6612-6B0E-D78FA7B4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02425"/>
            <a:ext cx="7522292" cy="397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“Thus says the Lord: ‘If My covenant is not with day and night, and if I have not appointed the ordinances of heaven and earth…’”</a:t>
            </a:r>
          </a:p>
          <a:p>
            <a:pPr marL="0" indent="0">
              <a:buNone/>
            </a:pPr>
            <a:r>
              <a:rPr lang="en-US" b="1" dirty="0"/>
              <a:t>Jeremiah 33:25</a:t>
            </a:r>
          </a:p>
        </p:txBody>
      </p:sp>
    </p:spTree>
    <p:extLst>
      <p:ext uri="{BB962C8B-B14F-4D97-AF65-F5344CB8AC3E}">
        <p14:creationId xmlns:p14="http://schemas.microsoft.com/office/powerpoint/2010/main" val="12384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ilding a Model of the Earth and Moon – Perkins School for the Blind">
            <a:extLst>
              <a:ext uri="{FF2B5EF4-FFF2-40B4-BE49-F238E27FC236}">
                <a16:creationId xmlns:a16="http://schemas.microsoft.com/office/drawing/2014/main" id="{8DE94073-C78D-433F-09CD-EC124FF5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y the Sun and Moon Are the Same Size in the Sky">
            <a:extLst>
              <a:ext uri="{FF2B5EF4-FFF2-40B4-BE49-F238E27FC236}">
                <a16:creationId xmlns:a16="http://schemas.microsoft.com/office/drawing/2014/main" id="{751D2F2A-29A5-F3F7-8CF8-7D7E802F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372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1_Office Theme</vt:lpstr>
      <vt:lpstr>4_Office Theme</vt:lpstr>
      <vt:lpstr>6_Office Theme</vt:lpstr>
      <vt:lpstr>PowerPoint Presentation</vt:lpstr>
      <vt:lpstr>Solar Eclipses and Tornadoes</vt:lpstr>
      <vt:lpstr>PowerPoint Presentation</vt:lpstr>
      <vt:lpstr>PowerPoint Presentation</vt:lpstr>
      <vt:lpstr>PowerPoint Presentation</vt:lpstr>
      <vt:lpstr>PowerPoint Presentation</vt:lpstr>
      <vt:lpstr>The universe obeys laws  God put in place.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Xenia Tornado April 3, 1974</vt:lpstr>
      <vt:lpstr>Xenia Tornado April 3, 1974</vt:lpstr>
      <vt:lpstr>Xenia Tornado April 3, 1974</vt:lpstr>
      <vt:lpstr>PowerPoint Presentation</vt:lpstr>
      <vt:lpstr>God’s Presence</vt:lpstr>
      <vt:lpstr>God’s Presence</vt:lpstr>
      <vt:lpstr>God’s Presence</vt:lpstr>
      <vt:lpstr>God’s Power</vt:lpstr>
      <vt:lpstr>God’s Judgment</vt:lpstr>
      <vt:lpstr>God’s Judgment</vt:lpstr>
      <vt:lpstr>Does God Cause Such?</vt:lpstr>
      <vt:lpstr>Lessons We Can Learn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88</cp:revision>
  <dcterms:created xsi:type="dcterms:W3CDTF">2008-03-16T18:22:36Z</dcterms:created>
  <dcterms:modified xsi:type="dcterms:W3CDTF">2024-04-07T18:51:36Z</dcterms:modified>
</cp:coreProperties>
</file>