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315" r:id="rId4"/>
    <p:sldId id="327" r:id="rId5"/>
    <p:sldId id="324" r:id="rId6"/>
    <p:sldId id="323" r:id="rId7"/>
    <p:sldId id="325" r:id="rId8"/>
    <p:sldId id="328" r:id="rId9"/>
    <p:sldId id="329" r:id="rId10"/>
    <p:sldId id="322" r:id="rId11"/>
    <p:sldId id="330" r:id="rId12"/>
    <p:sldId id="331" r:id="rId13"/>
    <p:sldId id="32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2A05-7D36-46B0-A468-D5A238FB8297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A9D3-6CEA-4457-878C-98424539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5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hmarketingsalesmanagement.com/blogs/industryvoices/wp-content/uploads/2015/01/tornado-southern-plains-houses-damaged-nbc-newscredit-posted-industry-voices-mhpronews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/>
          <a:stretch/>
        </p:blipFill>
        <p:spPr bwMode="auto">
          <a:xfrm>
            <a:off x="228600" y="304800"/>
            <a:ext cx="7924800" cy="46759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x.aos.ask.com/question/aq/700px-394px/kind-damage-can-tornado-cause_1c162699fa2a60a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8007" r="4743" b="4916"/>
          <a:stretch/>
        </p:blipFill>
        <p:spPr bwMode="auto">
          <a:xfrm>
            <a:off x="4073236" y="4128655"/>
            <a:ext cx="4765964" cy="25769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4800600"/>
            <a:ext cx="3124200" cy="16002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980709"/>
            <a:ext cx="259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“The ruin of that house was great.” 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Luke 6:49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Stand or Fall?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Calling sand “rock” does not make it rock. </a:t>
            </a:r>
            <a:r>
              <a:rPr lang="en-US" b="1" dirty="0" smtClean="0"/>
              <a:t> We </a:t>
            </a:r>
            <a:r>
              <a:rPr lang="en-US" b="1" dirty="0"/>
              <a:t>are only fooling ourselves.</a:t>
            </a:r>
          </a:p>
          <a:p>
            <a:pPr lvl="0"/>
            <a:r>
              <a:rPr lang="en-US" b="1" dirty="0"/>
              <a:t>Knowledge of God’s will is not a solid foundation. </a:t>
            </a:r>
            <a:endParaRPr lang="en-US" b="1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wise builder is the one who </a:t>
            </a:r>
            <a:r>
              <a:rPr lang="en-US" b="1" i="1" dirty="0"/>
              <a:t>“hears” </a:t>
            </a:r>
            <a:r>
              <a:rPr lang="en-US" b="1" dirty="0"/>
              <a:t>and</a:t>
            </a:r>
            <a:r>
              <a:rPr lang="en-US" b="1" i="1" dirty="0"/>
              <a:t> “does”</a:t>
            </a:r>
            <a:r>
              <a:rPr lang="en-US" b="1" dirty="0"/>
              <a:t> what the Lord says (John 13:17). </a:t>
            </a:r>
          </a:p>
          <a:p>
            <a:pPr lvl="0"/>
            <a:r>
              <a:rPr lang="en-US" b="1" dirty="0"/>
              <a:t>The time to solidify our foundation is now – before the storms come. </a:t>
            </a:r>
          </a:p>
        </p:txBody>
      </p:sp>
    </p:spTree>
    <p:extLst>
      <p:ext uri="{BB962C8B-B14F-4D97-AF65-F5344CB8AC3E}">
        <p14:creationId xmlns:p14="http://schemas.microsoft.com/office/powerpoint/2010/main" val="9257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“These Sayings of Mine”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blessings of being in the kingdom (5:3-12).</a:t>
            </a:r>
          </a:p>
          <a:p>
            <a:r>
              <a:rPr lang="en-US" b="1" dirty="0"/>
              <a:t>Our relationship to and influence upon the world (5:13-16).</a:t>
            </a:r>
          </a:p>
          <a:p>
            <a:r>
              <a:rPr lang="en-US" b="1" dirty="0"/>
              <a:t>The high standards of righteousness in the kingdom (5:17-48).</a:t>
            </a:r>
          </a:p>
          <a:p>
            <a:r>
              <a:rPr lang="en-US" b="1" dirty="0"/>
              <a:t>The proper way to practice our </a:t>
            </a:r>
            <a:r>
              <a:rPr lang="en-US" b="1" dirty="0" smtClean="0"/>
              <a:t>righteousness in the kingdom </a:t>
            </a:r>
            <a:r>
              <a:rPr lang="en-US" b="1" dirty="0"/>
              <a:t>(6:1-18).</a:t>
            </a:r>
          </a:p>
          <a:p>
            <a:r>
              <a:rPr lang="en-US" b="1" dirty="0"/>
              <a:t>The importance of trusting God and putting the kingdom first in our daily life (6:19-34).</a:t>
            </a:r>
          </a:p>
          <a:p>
            <a:r>
              <a:rPr lang="en-US" b="1" dirty="0"/>
              <a:t>The proper way to treat our fellow man (7:1-12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157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“Not everyone who says to me, “Lord, Lord,’ shall enter the kingdom of heaven, but he who does the will of My Father in heaven.”</a:t>
            </a:r>
          </a:p>
          <a:p>
            <a:pPr marL="0" indent="0">
              <a:buNone/>
            </a:pPr>
            <a:endParaRPr lang="en-US" sz="9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“Therefore whoever hears these sayings of Mine, and does them…” 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4" descr="http://www.highachieversnetwork.com/wp-content/uploads/2013/04/Solid-Foun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905500" cy="30289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7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0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.ytimg.com/vi/BYKZbAq5wR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407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Studies in the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Sermon on the Mount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598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l8.picdn.net/shutterstock/videos/12363365/thumb/8.jpg?i10c=img.resize(height:1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81000"/>
            <a:ext cx="81153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" y="5181600"/>
            <a:ext cx="8115300" cy="144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Wise and Foolish Builders</a:t>
            </a:r>
          </a:p>
          <a:p>
            <a:endParaRPr lang="en-US" sz="9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Matthew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7:24-27</a:t>
            </a:r>
            <a:endParaRPr 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6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We Are All Building A House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Our lives are built upon our </a:t>
            </a:r>
            <a:r>
              <a:rPr lang="en-US" b="1" dirty="0" smtClean="0"/>
              <a:t>beliefs. </a:t>
            </a:r>
            <a:endParaRPr lang="en-US" sz="2400" b="1" dirty="0"/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Does God care for us and provide for us, or are we on our own?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800" b="1" dirty="0"/>
          </a:p>
          <a:p>
            <a:pPr lvl="0"/>
            <a:r>
              <a:rPr lang="en-US" b="1" dirty="0"/>
              <a:t>Our lives are governed by our values and our priorities. </a:t>
            </a:r>
            <a:endParaRPr lang="en-US" sz="2400" b="1" dirty="0"/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Are we seeking first the kingdom of God or are we laying up treasures on earth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5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John Hancock Center, Chicago, 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4876800" cy="4525963"/>
          </a:xfrm>
        </p:spPr>
        <p:txBody>
          <a:bodyPr/>
          <a:lstStyle/>
          <a:p>
            <a:r>
              <a:rPr lang="en-US" dirty="0" smtClean="0"/>
              <a:t>1,127 feet tall</a:t>
            </a:r>
          </a:p>
          <a:p>
            <a:r>
              <a:rPr lang="en-US" dirty="0" smtClean="0"/>
              <a:t>100 stories</a:t>
            </a:r>
          </a:p>
          <a:p>
            <a:r>
              <a:rPr lang="en-US" dirty="0" smtClean="0"/>
              <a:t>Can see a distance of 80 miles from observatory</a:t>
            </a:r>
          </a:p>
          <a:p>
            <a:r>
              <a:rPr lang="en-US" dirty="0" smtClean="0"/>
              <a:t>Nation’s fastest elevators</a:t>
            </a:r>
          </a:p>
          <a:p>
            <a:r>
              <a:rPr lang="en-US" dirty="0" smtClean="0"/>
              <a:t>Construction began in 1964, completed in 1970</a:t>
            </a:r>
            <a:endParaRPr lang="en-US" dirty="0"/>
          </a:p>
        </p:txBody>
      </p:sp>
      <p:pic>
        <p:nvPicPr>
          <p:cNvPr id="4100" name="Picture 4" descr="https://upload.wikimedia.org/wikipedia/commons/thumb/3/3f/Chicago_%284%29.jpg/800px-Chicago_%284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76" y="1600200"/>
            <a:ext cx="3248358" cy="487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9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c.o0bg.com/rf/image_960w/Boston/2011-2020/2013/08/13/BostonGlobe.com/Enterprise/Advance/Images/hancock002-1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2579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c.o0bg.com/rf/image_960w/Boston/2011-2020/2013/08/13/BostonGlobe.com/Enterprise/Advance/Images/hancock002-1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2579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81000"/>
            <a:ext cx="8077200" cy="198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1"/>
            <a:ext cx="7543800" cy="1752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“He is like a man building a house, who dug deep and laid the foundation on the rock…” </a:t>
            </a:r>
          </a:p>
          <a:p>
            <a:pPr marL="0" indent="0" algn="r">
              <a:buNone/>
            </a:pPr>
            <a:r>
              <a:rPr lang="en-US" dirty="0" smtClean="0"/>
              <a:t>Luke 6:48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foundation for our lives          is the Lord’s teaching.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b="1" dirty="0"/>
              <a:t>Jesus has stressed genuine faith and total obedience in His sermon. </a:t>
            </a:r>
            <a:endParaRPr lang="en-US" b="1" dirty="0" smtClean="0"/>
          </a:p>
          <a:p>
            <a:endParaRPr lang="en-US" sz="800" b="1" dirty="0" smtClean="0"/>
          </a:p>
          <a:p>
            <a:pPr marL="0" indent="0" algn="ctr">
              <a:buNone/>
            </a:pPr>
            <a:r>
              <a:rPr lang="en-US" b="1" dirty="0" smtClean="0"/>
              <a:t>Obedience is the </a:t>
            </a:r>
            <a:r>
              <a:rPr lang="en-US" b="1" dirty="0"/>
              <a:t>proper way </a:t>
            </a:r>
            <a:r>
              <a:rPr lang="en-US" b="1" dirty="0" smtClean="0"/>
              <a:t>to…</a:t>
            </a:r>
          </a:p>
          <a:p>
            <a:r>
              <a:rPr lang="en-US" b="1" dirty="0" smtClean="0"/>
              <a:t>Express </a:t>
            </a:r>
            <a:r>
              <a:rPr lang="en-US" b="1" dirty="0"/>
              <a:t>our faith in God (</a:t>
            </a:r>
            <a:r>
              <a:rPr lang="en-US" b="1" dirty="0">
                <a:solidFill>
                  <a:srgbClr val="002060"/>
                </a:solidFill>
              </a:rPr>
              <a:t>James 2:14-26</a:t>
            </a:r>
            <a:r>
              <a:rPr lang="en-US" b="1" dirty="0"/>
              <a:t>).</a:t>
            </a:r>
          </a:p>
          <a:p>
            <a:r>
              <a:rPr lang="en-US" b="1" dirty="0" smtClean="0"/>
              <a:t>Express </a:t>
            </a:r>
            <a:r>
              <a:rPr lang="en-US" b="1" dirty="0"/>
              <a:t>our love for God (</a:t>
            </a:r>
            <a:r>
              <a:rPr lang="en-US" b="1" dirty="0">
                <a:solidFill>
                  <a:srgbClr val="002060"/>
                </a:solidFill>
              </a:rPr>
              <a:t>John </a:t>
            </a:r>
            <a:r>
              <a:rPr lang="en-US" b="1" dirty="0" smtClean="0">
                <a:solidFill>
                  <a:srgbClr val="002060"/>
                </a:solidFill>
              </a:rPr>
              <a:t>14:15</a:t>
            </a:r>
            <a:r>
              <a:rPr lang="en-US" b="1" dirty="0" smtClean="0"/>
              <a:t>).</a:t>
            </a:r>
            <a:endParaRPr lang="en-US" b="1" dirty="0"/>
          </a:p>
          <a:p>
            <a:r>
              <a:rPr lang="en-US" b="1" dirty="0" smtClean="0"/>
              <a:t>Enter </a:t>
            </a:r>
            <a:r>
              <a:rPr lang="en-US" b="1" dirty="0"/>
              <a:t>the kingdom (</a:t>
            </a:r>
            <a:r>
              <a:rPr lang="en-US" b="1" dirty="0">
                <a:solidFill>
                  <a:srgbClr val="002060"/>
                </a:solidFill>
              </a:rPr>
              <a:t>Matt. 7:21</a:t>
            </a:r>
            <a:r>
              <a:rPr lang="en-US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2014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Stand or Fall?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i="1" dirty="0"/>
              <a:t>“Great was its fall” </a:t>
            </a:r>
            <a:r>
              <a:rPr lang="en-US" b="1" dirty="0"/>
              <a:t>(Matt. 7:27). </a:t>
            </a:r>
            <a:endParaRPr lang="en-US" b="1" dirty="0" smtClean="0"/>
          </a:p>
          <a:p>
            <a:r>
              <a:rPr lang="en-US" b="1" i="1" dirty="0" smtClean="0"/>
              <a:t>“</a:t>
            </a:r>
            <a:r>
              <a:rPr lang="en-US" b="1" i="1" dirty="0"/>
              <a:t>The ruin of that house was great”</a:t>
            </a:r>
            <a:r>
              <a:rPr lang="en-US" b="1" dirty="0"/>
              <a:t> (</a:t>
            </a:r>
            <a:r>
              <a:rPr lang="en-US" b="1" dirty="0" smtClean="0"/>
              <a:t>Lk. </a:t>
            </a:r>
            <a:r>
              <a:rPr lang="en-US" b="1" dirty="0"/>
              <a:t>6:49). </a:t>
            </a:r>
          </a:p>
        </p:txBody>
      </p:sp>
      <p:pic>
        <p:nvPicPr>
          <p:cNvPr id="2050" name="Picture 2" descr="http://nyeborgerlige.dk/wp-content/uploads/sandcastle-washed-a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16" y="3352800"/>
            <a:ext cx="4162184" cy="29718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414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We Are All Building A House</vt:lpstr>
      <vt:lpstr>John Hancock Center, Chicago, IL</vt:lpstr>
      <vt:lpstr>PowerPoint Presentation</vt:lpstr>
      <vt:lpstr>PowerPoint Presentation</vt:lpstr>
      <vt:lpstr>The foundation for our lives          is the Lord’s teaching. </vt:lpstr>
      <vt:lpstr>Stand or Fall?</vt:lpstr>
      <vt:lpstr>PowerPoint Presentation</vt:lpstr>
      <vt:lpstr>Stand or Fall?</vt:lpstr>
      <vt:lpstr>“These Sayings of Mine”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Heath</cp:lastModifiedBy>
  <cp:revision>78</cp:revision>
  <dcterms:created xsi:type="dcterms:W3CDTF">2015-12-31T21:24:57Z</dcterms:created>
  <dcterms:modified xsi:type="dcterms:W3CDTF">2016-05-21T16:52:54Z</dcterms:modified>
</cp:coreProperties>
</file>