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0" r:id="rId4"/>
    <p:sldId id="257" r:id="rId5"/>
    <p:sldId id="264" r:id="rId6"/>
    <p:sldId id="265" r:id="rId7"/>
    <p:sldId id="266" r:id="rId8"/>
    <p:sldId id="267" r:id="rId9"/>
    <p:sldId id="268" r:id="rId10"/>
    <p:sldId id="275" r:id="rId11"/>
    <p:sldId id="269" r:id="rId12"/>
    <p:sldId id="270" r:id="rId13"/>
    <p:sldId id="271" r:id="rId14"/>
    <p:sldId id="272" r:id="rId15"/>
    <p:sldId id="273" r:id="rId16"/>
    <p:sldId id="274" r:id="rId17"/>
    <p:sldId id="25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2" y="5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892EF3-645A-405E-9B1B-5D0A48B497E9}"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244B1-3A2B-4BFD-9C96-5C95DB61EE96}" type="slidenum">
              <a:rPr lang="en-US" smtClean="0"/>
              <a:t>‹#›</a:t>
            </a:fld>
            <a:endParaRPr lang="en-US"/>
          </a:p>
        </p:txBody>
      </p:sp>
    </p:spTree>
    <p:extLst>
      <p:ext uri="{BB962C8B-B14F-4D97-AF65-F5344CB8AC3E}">
        <p14:creationId xmlns:p14="http://schemas.microsoft.com/office/powerpoint/2010/main" val="95455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92EF3-645A-405E-9B1B-5D0A48B497E9}"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244B1-3A2B-4BFD-9C96-5C95DB61EE96}" type="slidenum">
              <a:rPr lang="en-US" smtClean="0"/>
              <a:t>‹#›</a:t>
            </a:fld>
            <a:endParaRPr lang="en-US"/>
          </a:p>
        </p:txBody>
      </p:sp>
    </p:spTree>
    <p:extLst>
      <p:ext uri="{BB962C8B-B14F-4D97-AF65-F5344CB8AC3E}">
        <p14:creationId xmlns:p14="http://schemas.microsoft.com/office/powerpoint/2010/main" val="140845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92EF3-645A-405E-9B1B-5D0A48B497E9}"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244B1-3A2B-4BFD-9C96-5C95DB61EE96}" type="slidenum">
              <a:rPr lang="en-US" smtClean="0"/>
              <a:t>‹#›</a:t>
            </a:fld>
            <a:endParaRPr lang="en-US"/>
          </a:p>
        </p:txBody>
      </p:sp>
    </p:spTree>
    <p:extLst>
      <p:ext uri="{BB962C8B-B14F-4D97-AF65-F5344CB8AC3E}">
        <p14:creationId xmlns:p14="http://schemas.microsoft.com/office/powerpoint/2010/main" val="83971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92EF3-645A-405E-9B1B-5D0A48B497E9}"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244B1-3A2B-4BFD-9C96-5C95DB61EE96}" type="slidenum">
              <a:rPr lang="en-US" smtClean="0"/>
              <a:t>‹#›</a:t>
            </a:fld>
            <a:endParaRPr lang="en-US"/>
          </a:p>
        </p:txBody>
      </p:sp>
    </p:spTree>
    <p:extLst>
      <p:ext uri="{BB962C8B-B14F-4D97-AF65-F5344CB8AC3E}">
        <p14:creationId xmlns:p14="http://schemas.microsoft.com/office/powerpoint/2010/main" val="384986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892EF3-645A-405E-9B1B-5D0A48B497E9}" type="datetimeFigureOut">
              <a:rPr lang="en-US" smtClean="0"/>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3244B1-3A2B-4BFD-9C96-5C95DB61EE96}" type="slidenum">
              <a:rPr lang="en-US" smtClean="0"/>
              <a:t>‹#›</a:t>
            </a:fld>
            <a:endParaRPr lang="en-US"/>
          </a:p>
        </p:txBody>
      </p:sp>
    </p:spTree>
    <p:extLst>
      <p:ext uri="{BB962C8B-B14F-4D97-AF65-F5344CB8AC3E}">
        <p14:creationId xmlns:p14="http://schemas.microsoft.com/office/powerpoint/2010/main" val="67758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892EF3-645A-405E-9B1B-5D0A48B497E9}"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244B1-3A2B-4BFD-9C96-5C95DB61EE96}" type="slidenum">
              <a:rPr lang="en-US" smtClean="0"/>
              <a:t>‹#›</a:t>
            </a:fld>
            <a:endParaRPr lang="en-US"/>
          </a:p>
        </p:txBody>
      </p:sp>
    </p:spTree>
    <p:extLst>
      <p:ext uri="{BB962C8B-B14F-4D97-AF65-F5344CB8AC3E}">
        <p14:creationId xmlns:p14="http://schemas.microsoft.com/office/powerpoint/2010/main" val="949225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892EF3-645A-405E-9B1B-5D0A48B497E9}" type="datetimeFigureOut">
              <a:rPr lang="en-US" smtClean="0"/>
              <a:t>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3244B1-3A2B-4BFD-9C96-5C95DB61EE96}" type="slidenum">
              <a:rPr lang="en-US" smtClean="0"/>
              <a:t>‹#›</a:t>
            </a:fld>
            <a:endParaRPr lang="en-US"/>
          </a:p>
        </p:txBody>
      </p:sp>
    </p:spTree>
    <p:extLst>
      <p:ext uri="{BB962C8B-B14F-4D97-AF65-F5344CB8AC3E}">
        <p14:creationId xmlns:p14="http://schemas.microsoft.com/office/powerpoint/2010/main" val="60582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892EF3-645A-405E-9B1B-5D0A48B497E9}" type="datetimeFigureOut">
              <a:rPr lang="en-US" smtClean="0"/>
              <a:t>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3244B1-3A2B-4BFD-9C96-5C95DB61EE96}" type="slidenum">
              <a:rPr lang="en-US" smtClean="0"/>
              <a:t>‹#›</a:t>
            </a:fld>
            <a:endParaRPr lang="en-US"/>
          </a:p>
        </p:txBody>
      </p:sp>
    </p:spTree>
    <p:extLst>
      <p:ext uri="{BB962C8B-B14F-4D97-AF65-F5344CB8AC3E}">
        <p14:creationId xmlns:p14="http://schemas.microsoft.com/office/powerpoint/2010/main" val="339631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92EF3-645A-405E-9B1B-5D0A48B497E9}" type="datetimeFigureOut">
              <a:rPr lang="en-US" smtClean="0"/>
              <a:t>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3244B1-3A2B-4BFD-9C96-5C95DB61EE96}" type="slidenum">
              <a:rPr lang="en-US" smtClean="0"/>
              <a:t>‹#›</a:t>
            </a:fld>
            <a:endParaRPr lang="en-US"/>
          </a:p>
        </p:txBody>
      </p:sp>
    </p:spTree>
    <p:extLst>
      <p:ext uri="{BB962C8B-B14F-4D97-AF65-F5344CB8AC3E}">
        <p14:creationId xmlns:p14="http://schemas.microsoft.com/office/powerpoint/2010/main" val="43234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92EF3-645A-405E-9B1B-5D0A48B497E9}"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244B1-3A2B-4BFD-9C96-5C95DB61EE96}" type="slidenum">
              <a:rPr lang="en-US" smtClean="0"/>
              <a:t>‹#›</a:t>
            </a:fld>
            <a:endParaRPr lang="en-US"/>
          </a:p>
        </p:txBody>
      </p:sp>
    </p:spTree>
    <p:extLst>
      <p:ext uri="{BB962C8B-B14F-4D97-AF65-F5344CB8AC3E}">
        <p14:creationId xmlns:p14="http://schemas.microsoft.com/office/powerpoint/2010/main" val="1816912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92EF3-645A-405E-9B1B-5D0A48B497E9}" type="datetimeFigureOut">
              <a:rPr lang="en-US" smtClean="0"/>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3244B1-3A2B-4BFD-9C96-5C95DB61EE96}" type="slidenum">
              <a:rPr lang="en-US" smtClean="0"/>
              <a:t>‹#›</a:t>
            </a:fld>
            <a:endParaRPr lang="en-US"/>
          </a:p>
        </p:txBody>
      </p:sp>
    </p:spTree>
    <p:extLst>
      <p:ext uri="{BB962C8B-B14F-4D97-AF65-F5344CB8AC3E}">
        <p14:creationId xmlns:p14="http://schemas.microsoft.com/office/powerpoint/2010/main" val="287463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92EF3-645A-405E-9B1B-5D0A48B497E9}" type="datetimeFigureOut">
              <a:rPr lang="en-US" smtClean="0"/>
              <a:t>1/18/2015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244B1-3A2B-4BFD-9C96-5C95DB61EE96}" type="slidenum">
              <a:rPr lang="en-US" smtClean="0"/>
              <a:t>‹#›</a:t>
            </a:fld>
            <a:endParaRPr lang="en-US"/>
          </a:p>
        </p:txBody>
      </p:sp>
    </p:spTree>
    <p:extLst>
      <p:ext uri="{BB962C8B-B14F-4D97-AF65-F5344CB8AC3E}">
        <p14:creationId xmlns:p14="http://schemas.microsoft.com/office/powerpoint/2010/main" val="3522841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169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binjohnson.com/d&amp;d/campaign-Karallia/website/wallpaper-scroll.gif"/>
          <p:cNvPicPr>
            <a:picLocks noChangeAspect="1" noChangeArrowheads="1"/>
          </p:cNvPicPr>
          <p:nvPr/>
        </p:nvPicPr>
        <p:blipFill rotWithShape="1">
          <a:blip r:embed="rId2">
            <a:extLst>
              <a:ext uri="{28A0092B-C50C-407E-A947-70E740481C1C}">
                <a14:useLocalDpi xmlns:a14="http://schemas.microsoft.com/office/drawing/2010/main" val="0"/>
              </a:ext>
            </a:extLst>
          </a:blip>
          <a:srcRect b="14643"/>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2</a:t>
            </a:r>
            <a:r>
              <a:rPr lang="en-US" b="1" dirty="0" smtClean="0">
                <a:latin typeface="Comic Sans MS" panose="030F0702030302020204" pitchFamily="66" charset="0"/>
              </a:rPr>
              <a:t>. The New Testament Commends It To Our Use</a:t>
            </a:r>
            <a:endParaRPr lang="en-US" b="1" dirty="0">
              <a:latin typeface="Comic Sans MS" panose="030F0702030302020204" pitchFamily="66" charset="0"/>
            </a:endParaRPr>
          </a:p>
        </p:txBody>
      </p:sp>
    </p:spTree>
    <p:extLst>
      <p:ext uri="{BB962C8B-B14F-4D97-AF65-F5344CB8AC3E}">
        <p14:creationId xmlns:p14="http://schemas.microsoft.com/office/powerpoint/2010/main" val="228149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binjohnson.com/d&amp;d/campaign-Karallia/website/wallpaper-scroll.gif"/>
          <p:cNvPicPr>
            <a:picLocks noChangeAspect="1" noChangeArrowheads="1"/>
          </p:cNvPicPr>
          <p:nvPr/>
        </p:nvPicPr>
        <p:blipFill rotWithShape="1">
          <a:blip r:embed="rId2">
            <a:extLst>
              <a:ext uri="{28A0092B-C50C-407E-A947-70E740481C1C}">
                <a14:useLocalDpi xmlns:a14="http://schemas.microsoft.com/office/drawing/2010/main" val="0"/>
              </a:ext>
            </a:extLst>
          </a:blip>
          <a:srcRect b="14643"/>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2</a:t>
            </a:r>
            <a:r>
              <a:rPr lang="en-US" b="1" dirty="0" smtClean="0">
                <a:latin typeface="Comic Sans MS" panose="030F0702030302020204" pitchFamily="66" charset="0"/>
              </a:rPr>
              <a:t>. The New Testament Commends It To Our Use</a:t>
            </a:r>
            <a:endParaRPr lang="en-US" b="1" dirty="0">
              <a:latin typeface="Comic Sans MS" panose="030F0702030302020204" pitchFamily="66" charset="0"/>
            </a:endParaRPr>
          </a:p>
        </p:txBody>
      </p:sp>
      <p:sp>
        <p:nvSpPr>
          <p:cNvPr id="3" name="Content Placeholder 2"/>
          <p:cNvSpPr>
            <a:spLocks noGrp="1"/>
          </p:cNvSpPr>
          <p:nvPr>
            <p:ph idx="1"/>
          </p:nvPr>
        </p:nvSpPr>
        <p:spPr>
          <a:xfrm>
            <a:off x="838200" y="1981200"/>
            <a:ext cx="7772400" cy="4144963"/>
          </a:xfrm>
        </p:spPr>
        <p:txBody>
          <a:bodyPr>
            <a:normAutofit/>
          </a:bodyPr>
          <a:lstStyle/>
          <a:p>
            <a:pPr marL="0" indent="0">
              <a:buNone/>
            </a:pPr>
            <a:r>
              <a:rPr lang="en-US" dirty="0" smtClean="0">
                <a:latin typeface="Comic Sans MS" panose="030F0702030302020204" pitchFamily="66" charset="0"/>
              </a:rPr>
              <a:t>  For whatever things were written before were written for our learning, that we through the patience and comfort of the Scriptures might     have hope. </a:t>
            </a:r>
          </a:p>
          <a:p>
            <a:pPr marL="0" indent="0" algn="r">
              <a:buNone/>
            </a:pPr>
            <a:r>
              <a:rPr lang="en-US" dirty="0" smtClean="0">
                <a:latin typeface="Comic Sans MS" panose="030F0702030302020204" pitchFamily="66" charset="0"/>
              </a:rPr>
              <a:t>Romans 15:4</a:t>
            </a:r>
          </a:p>
        </p:txBody>
      </p:sp>
    </p:spTree>
    <p:extLst>
      <p:ext uri="{BB962C8B-B14F-4D97-AF65-F5344CB8AC3E}">
        <p14:creationId xmlns:p14="http://schemas.microsoft.com/office/powerpoint/2010/main" val="123660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binjohnson.com/d&amp;d/campaign-Karallia/website/wallpaper-scroll.gif"/>
          <p:cNvPicPr>
            <a:picLocks noChangeAspect="1" noChangeArrowheads="1"/>
          </p:cNvPicPr>
          <p:nvPr/>
        </p:nvPicPr>
        <p:blipFill rotWithShape="1">
          <a:blip r:embed="rId2">
            <a:extLst>
              <a:ext uri="{28A0092B-C50C-407E-A947-70E740481C1C}">
                <a14:useLocalDpi xmlns:a14="http://schemas.microsoft.com/office/drawing/2010/main" val="0"/>
              </a:ext>
            </a:extLst>
          </a:blip>
          <a:srcRect b="14643"/>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2</a:t>
            </a:r>
            <a:r>
              <a:rPr lang="en-US" b="1" dirty="0" smtClean="0">
                <a:latin typeface="Comic Sans MS" panose="030F0702030302020204" pitchFamily="66" charset="0"/>
              </a:rPr>
              <a:t>. The New Testament Commends It To Our Use</a:t>
            </a:r>
            <a:endParaRPr lang="en-US" b="1" dirty="0">
              <a:latin typeface="Comic Sans MS" panose="030F0702030302020204" pitchFamily="66" charset="0"/>
            </a:endParaRPr>
          </a:p>
        </p:txBody>
      </p:sp>
      <p:sp>
        <p:nvSpPr>
          <p:cNvPr id="3" name="Content Placeholder 2"/>
          <p:cNvSpPr>
            <a:spLocks noGrp="1"/>
          </p:cNvSpPr>
          <p:nvPr>
            <p:ph idx="1"/>
          </p:nvPr>
        </p:nvSpPr>
        <p:spPr>
          <a:xfrm>
            <a:off x="838200" y="1981200"/>
            <a:ext cx="7772400" cy="4495800"/>
          </a:xfrm>
        </p:spPr>
        <p:txBody>
          <a:bodyPr>
            <a:normAutofit/>
          </a:bodyPr>
          <a:lstStyle/>
          <a:p>
            <a:r>
              <a:rPr lang="en-US" dirty="0" smtClean="0">
                <a:latin typeface="Comic Sans MS" panose="030F0702030302020204" pitchFamily="66" charset="0"/>
              </a:rPr>
              <a:t>1 Corinthians 10:1-11</a:t>
            </a:r>
          </a:p>
          <a:p>
            <a:pPr lvl="1">
              <a:buFont typeface="Arial" panose="020B0604020202020204" pitchFamily="34" charset="0"/>
              <a:buChar char="•"/>
            </a:pPr>
            <a:r>
              <a:rPr lang="en-US" sz="3200" dirty="0" smtClean="0">
                <a:latin typeface="Comic Sans MS" panose="030F0702030302020204" pitchFamily="66" charset="0"/>
              </a:rPr>
              <a:t>“Now these things became our examples…” (v. 6).</a:t>
            </a:r>
          </a:p>
          <a:p>
            <a:pPr lvl="1">
              <a:buFont typeface="Arial" panose="020B0604020202020204" pitchFamily="34" charset="0"/>
              <a:buChar char="•"/>
            </a:pPr>
            <a:r>
              <a:rPr lang="en-US" sz="3200" dirty="0" smtClean="0">
                <a:latin typeface="Comic Sans MS" panose="030F0702030302020204" pitchFamily="66" charset="0"/>
              </a:rPr>
              <a:t>“Now all these things happened to them as examples, and they were written for our admonition, upon whom the ends of the ages have come” (v. 11).</a:t>
            </a:r>
          </a:p>
        </p:txBody>
      </p:sp>
    </p:spTree>
    <p:extLst>
      <p:ext uri="{BB962C8B-B14F-4D97-AF65-F5344CB8AC3E}">
        <p14:creationId xmlns:p14="http://schemas.microsoft.com/office/powerpoint/2010/main" val="2126616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binjohnson.com/d&amp;d/campaign-Karallia/website/wallpaper-scroll.gif"/>
          <p:cNvPicPr>
            <a:picLocks noChangeAspect="1" noChangeArrowheads="1"/>
          </p:cNvPicPr>
          <p:nvPr/>
        </p:nvPicPr>
        <p:blipFill rotWithShape="1">
          <a:blip r:embed="rId2">
            <a:extLst>
              <a:ext uri="{28A0092B-C50C-407E-A947-70E740481C1C}">
                <a14:useLocalDpi xmlns:a14="http://schemas.microsoft.com/office/drawing/2010/main" val="0"/>
              </a:ext>
            </a:extLst>
          </a:blip>
          <a:srcRect b="14643"/>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a:latin typeface="Comic Sans MS" panose="030F0702030302020204" pitchFamily="66" charset="0"/>
              </a:rPr>
              <a:t>2</a:t>
            </a:r>
            <a:r>
              <a:rPr lang="en-US" b="1" dirty="0" smtClean="0">
                <a:latin typeface="Comic Sans MS" panose="030F0702030302020204" pitchFamily="66" charset="0"/>
              </a:rPr>
              <a:t>. The New Testament Commends It To Our Use</a:t>
            </a:r>
            <a:endParaRPr lang="en-US" b="1" dirty="0">
              <a:latin typeface="Comic Sans MS" panose="030F0702030302020204" pitchFamily="66" charset="0"/>
            </a:endParaRPr>
          </a:p>
        </p:txBody>
      </p:sp>
      <p:sp>
        <p:nvSpPr>
          <p:cNvPr id="3" name="Content Placeholder 2"/>
          <p:cNvSpPr>
            <a:spLocks noGrp="1"/>
          </p:cNvSpPr>
          <p:nvPr>
            <p:ph idx="1"/>
          </p:nvPr>
        </p:nvSpPr>
        <p:spPr>
          <a:xfrm>
            <a:off x="838200" y="1981200"/>
            <a:ext cx="7772400" cy="4144963"/>
          </a:xfrm>
        </p:spPr>
        <p:txBody>
          <a:bodyPr>
            <a:normAutofit/>
          </a:bodyPr>
          <a:lstStyle/>
          <a:p>
            <a:r>
              <a:rPr lang="en-US" dirty="0" smtClean="0">
                <a:latin typeface="Comic Sans MS" panose="030F0702030302020204" pitchFamily="66" charset="0"/>
              </a:rPr>
              <a:t>No NT equivalent to Genesis 1-3.</a:t>
            </a:r>
          </a:p>
          <a:p>
            <a:r>
              <a:rPr lang="en-US" dirty="0" smtClean="0">
                <a:latin typeface="Comic Sans MS" panose="030F0702030302020204" pitchFamily="66" charset="0"/>
              </a:rPr>
              <a:t>No better example of dealing with sin of fornication than Joseph (Gen. 39). </a:t>
            </a:r>
          </a:p>
          <a:p>
            <a:r>
              <a:rPr lang="en-US" dirty="0" smtClean="0">
                <a:latin typeface="Comic Sans MS" panose="030F0702030302020204" pitchFamily="66" charset="0"/>
              </a:rPr>
              <a:t>Confronting Calvinism (Ezek. 18:20).</a:t>
            </a:r>
          </a:p>
          <a:p>
            <a:r>
              <a:rPr lang="en-US" dirty="0" smtClean="0">
                <a:latin typeface="Comic Sans MS" panose="030F0702030302020204" pitchFamily="66" charset="0"/>
              </a:rPr>
              <a:t>Comfort of the Psalms, wisdom of Proverbs. </a:t>
            </a:r>
          </a:p>
        </p:txBody>
      </p:sp>
    </p:spTree>
    <p:extLst>
      <p:ext uri="{BB962C8B-B14F-4D97-AF65-F5344CB8AC3E}">
        <p14:creationId xmlns:p14="http://schemas.microsoft.com/office/powerpoint/2010/main" val="252204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binjohnson.com/d&amp;d/campaign-Karallia/website/wallpaper-scroll.gif"/>
          <p:cNvPicPr>
            <a:picLocks noChangeAspect="1" noChangeArrowheads="1"/>
          </p:cNvPicPr>
          <p:nvPr/>
        </p:nvPicPr>
        <p:blipFill rotWithShape="1">
          <a:blip r:embed="rId2">
            <a:extLst>
              <a:ext uri="{28A0092B-C50C-407E-A947-70E740481C1C}">
                <a14:useLocalDpi xmlns:a14="http://schemas.microsoft.com/office/drawing/2010/main" val="0"/>
              </a:ext>
            </a:extLst>
          </a:blip>
          <a:srcRect b="14643"/>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smtClean="0">
                <a:latin typeface="Comic Sans MS" panose="030F0702030302020204" pitchFamily="66" charset="0"/>
              </a:rPr>
              <a:t>3. The New Testament Assumes We Know the Old Testament</a:t>
            </a:r>
            <a:endParaRPr lang="en-US" b="1" dirty="0">
              <a:latin typeface="Comic Sans MS" panose="030F0702030302020204" pitchFamily="66" charset="0"/>
            </a:endParaRPr>
          </a:p>
        </p:txBody>
      </p:sp>
      <p:sp>
        <p:nvSpPr>
          <p:cNvPr id="3" name="Content Placeholder 2"/>
          <p:cNvSpPr>
            <a:spLocks noGrp="1"/>
          </p:cNvSpPr>
          <p:nvPr>
            <p:ph idx="1"/>
          </p:nvPr>
        </p:nvSpPr>
        <p:spPr>
          <a:xfrm>
            <a:off x="838200" y="1981200"/>
            <a:ext cx="7772400" cy="4144963"/>
          </a:xfrm>
        </p:spPr>
        <p:txBody>
          <a:bodyPr>
            <a:normAutofit fontScale="92500" lnSpcReduction="10000"/>
          </a:bodyPr>
          <a:lstStyle/>
          <a:p>
            <a:r>
              <a:rPr lang="en-US" dirty="0" smtClean="0">
                <a:latin typeface="Comic Sans MS" panose="030F0702030302020204" pitchFamily="66" charset="0"/>
              </a:rPr>
              <a:t>The OT is the backdrop for the NT.</a:t>
            </a:r>
          </a:p>
          <a:p>
            <a:r>
              <a:rPr lang="en-US" dirty="0" smtClean="0">
                <a:latin typeface="Comic Sans MS" panose="030F0702030302020204" pitchFamily="66" charset="0"/>
              </a:rPr>
              <a:t>OT quoted over 700 times in NT.</a:t>
            </a:r>
          </a:p>
          <a:p>
            <a:r>
              <a:rPr lang="en-US" dirty="0" smtClean="0">
                <a:latin typeface="Comic Sans MS" panose="030F0702030302020204" pitchFamily="66" charset="0"/>
              </a:rPr>
              <a:t>Book of Hebrews relies heavily upon the Old Testament. </a:t>
            </a:r>
          </a:p>
          <a:p>
            <a:r>
              <a:rPr lang="en-US" dirty="0" smtClean="0">
                <a:latin typeface="Comic Sans MS" panose="030F0702030302020204" pitchFamily="66" charset="0"/>
              </a:rPr>
              <a:t>Over 75% of Revelation alludes to OT. </a:t>
            </a:r>
          </a:p>
          <a:p>
            <a:r>
              <a:rPr lang="en-US" dirty="0" smtClean="0">
                <a:latin typeface="Comic Sans MS" panose="030F0702030302020204" pitchFamily="66" charset="0"/>
              </a:rPr>
              <a:t>James’ audience knew the prophets and Job (James 5:10-11).</a:t>
            </a:r>
          </a:p>
          <a:p>
            <a:r>
              <a:rPr lang="en-US" dirty="0" smtClean="0">
                <a:latin typeface="Comic Sans MS" panose="030F0702030302020204" pitchFamily="66" charset="0"/>
              </a:rPr>
              <a:t>Luke’s audience knew Jonah (11:29-32).</a:t>
            </a:r>
          </a:p>
        </p:txBody>
      </p:sp>
    </p:spTree>
    <p:extLst>
      <p:ext uri="{BB962C8B-B14F-4D97-AF65-F5344CB8AC3E}">
        <p14:creationId xmlns:p14="http://schemas.microsoft.com/office/powerpoint/2010/main" val="252204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binjohnson.com/d&amp;d/campaign-Karallia/website/wallpaper-scroll.gif"/>
          <p:cNvPicPr>
            <a:picLocks noChangeAspect="1" noChangeArrowheads="1"/>
          </p:cNvPicPr>
          <p:nvPr/>
        </p:nvPicPr>
        <p:blipFill rotWithShape="1">
          <a:blip r:embed="rId2">
            <a:extLst>
              <a:ext uri="{28A0092B-C50C-407E-A947-70E740481C1C}">
                <a14:useLocalDpi xmlns:a14="http://schemas.microsoft.com/office/drawing/2010/main" val="0"/>
              </a:ext>
            </a:extLst>
          </a:blip>
          <a:srcRect b="14643"/>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b="1" dirty="0" smtClean="0">
                <a:latin typeface="Comic Sans MS" panose="030F0702030302020204" pitchFamily="66" charset="0"/>
              </a:rPr>
              <a:t>4. Jesus and the Apostles Used the Old Testament</a:t>
            </a:r>
            <a:endParaRPr lang="en-US" b="1" dirty="0">
              <a:latin typeface="Comic Sans MS" panose="030F0702030302020204" pitchFamily="66" charset="0"/>
            </a:endParaRPr>
          </a:p>
        </p:txBody>
      </p:sp>
      <p:sp>
        <p:nvSpPr>
          <p:cNvPr id="3" name="Content Placeholder 2"/>
          <p:cNvSpPr>
            <a:spLocks noGrp="1"/>
          </p:cNvSpPr>
          <p:nvPr>
            <p:ph idx="1"/>
          </p:nvPr>
        </p:nvSpPr>
        <p:spPr>
          <a:xfrm>
            <a:off x="838200" y="1981200"/>
            <a:ext cx="7772400" cy="4419600"/>
          </a:xfrm>
        </p:spPr>
        <p:txBody>
          <a:bodyPr>
            <a:normAutofit/>
          </a:bodyPr>
          <a:lstStyle/>
          <a:p>
            <a:r>
              <a:rPr lang="en-US" dirty="0" smtClean="0">
                <a:latin typeface="Comic Sans MS" panose="030F0702030302020204" pitchFamily="66" charset="0"/>
              </a:rPr>
              <a:t>Jesus quoted the OT 78 times. </a:t>
            </a:r>
          </a:p>
          <a:p>
            <a:r>
              <a:rPr lang="en-US" dirty="0" smtClean="0">
                <a:latin typeface="Comic Sans MS" panose="030F0702030302020204" pitchFamily="66" charset="0"/>
              </a:rPr>
              <a:t>Called upon His listeners to know the OT (Matt. 21:42, 22:29; Luke 10:26).</a:t>
            </a:r>
          </a:p>
          <a:p>
            <a:r>
              <a:rPr lang="en-US" dirty="0" smtClean="0">
                <a:latin typeface="Comic Sans MS" panose="030F0702030302020204" pitchFamily="66" charset="0"/>
              </a:rPr>
              <a:t>Peter’s sermon in Acts 2 is based on Joel 2, Psalms 16 &amp; 110.</a:t>
            </a:r>
          </a:p>
          <a:p>
            <a:r>
              <a:rPr lang="en-US" dirty="0" smtClean="0">
                <a:latin typeface="Comic Sans MS" panose="030F0702030302020204" pitchFamily="66" charset="0"/>
              </a:rPr>
              <a:t>Paul preached from the OT Scriptures - Acts 17:2-3, 28:23.</a:t>
            </a:r>
          </a:p>
        </p:txBody>
      </p:sp>
    </p:spTree>
    <p:extLst>
      <p:ext uri="{BB962C8B-B14F-4D97-AF65-F5344CB8AC3E}">
        <p14:creationId xmlns:p14="http://schemas.microsoft.com/office/powerpoint/2010/main" val="146014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reparedtoanswer.org/wp-content/uploads/2014/10/The-Christian-and-the-Old-Testament-02.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84" r="8946" b="21233"/>
          <a:stretch/>
        </p:blipFill>
        <p:spPr bwMode="auto">
          <a:xfrm>
            <a:off x="263236" y="221672"/>
            <a:ext cx="8672946" cy="160712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457200" y="2103437"/>
            <a:ext cx="8229600" cy="4297363"/>
          </a:xfrm>
        </p:spPr>
        <p:txBody>
          <a:bodyPr/>
          <a:lstStyle/>
          <a:p>
            <a:r>
              <a:rPr lang="en-US" dirty="0" smtClean="0">
                <a:solidFill>
                  <a:schemeClr val="bg1"/>
                </a:solidFill>
              </a:rPr>
              <a:t>The Old Testament Is Profitable To the Christian</a:t>
            </a:r>
          </a:p>
          <a:p>
            <a:r>
              <a:rPr lang="en-US" dirty="0" smtClean="0">
                <a:solidFill>
                  <a:schemeClr val="bg1"/>
                </a:solidFill>
              </a:rPr>
              <a:t>The New Testament Commends the Old Testament To Our Use</a:t>
            </a:r>
          </a:p>
          <a:p>
            <a:r>
              <a:rPr lang="en-US" dirty="0" smtClean="0">
                <a:solidFill>
                  <a:schemeClr val="bg1"/>
                </a:solidFill>
              </a:rPr>
              <a:t>The New Testament Assumes We Know and Understand the Old Testament </a:t>
            </a:r>
          </a:p>
          <a:p>
            <a:r>
              <a:rPr lang="en-US" dirty="0" smtClean="0">
                <a:solidFill>
                  <a:schemeClr val="bg1"/>
                </a:solidFill>
              </a:rPr>
              <a:t>Jesus and His Apostles Used the Old Testament</a:t>
            </a:r>
            <a:endParaRPr lang="en-US" dirty="0">
              <a:solidFill>
                <a:schemeClr val="bg1"/>
              </a:solidFill>
            </a:endParaRPr>
          </a:p>
        </p:txBody>
      </p:sp>
    </p:spTree>
    <p:extLst>
      <p:ext uri="{BB962C8B-B14F-4D97-AF65-F5344CB8AC3E}">
        <p14:creationId xmlns:p14="http://schemas.microsoft.com/office/powerpoint/2010/main" val="1437135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63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1026" name="Picture 2" descr="http://preparedtoanswer.org/wp-content/uploads/2014/10/The-Christian-and-the-Old-Testament-02.jpg"/>
          <p:cNvPicPr>
            <a:picLocks noChangeAspect="1" noChangeArrowheads="1"/>
          </p:cNvPicPr>
          <p:nvPr/>
        </p:nvPicPr>
        <p:blipFill rotWithShape="1">
          <a:blip r:embed="rId2">
            <a:extLst>
              <a:ext uri="{28A0092B-C50C-407E-A947-70E740481C1C}">
                <a14:useLocalDpi xmlns:a14="http://schemas.microsoft.com/office/drawing/2010/main" val="0"/>
              </a:ext>
            </a:extLst>
          </a:blip>
          <a:srcRect r="4000"/>
          <a:stretch/>
        </p:blipFill>
        <p:spPr bwMode="auto">
          <a:xfrm>
            <a:off x="0" y="1752600"/>
            <a:ext cx="91440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1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binjohnson.com/d&amp;d/campaign-Karallia/website/wallpaper-scroll.gif"/>
          <p:cNvPicPr>
            <a:picLocks noChangeAspect="1" noChangeArrowheads="1"/>
          </p:cNvPicPr>
          <p:nvPr/>
        </p:nvPicPr>
        <p:blipFill rotWithShape="1">
          <a:blip r:embed="rId2">
            <a:extLst>
              <a:ext uri="{28A0092B-C50C-407E-A947-70E740481C1C}">
                <a14:useLocalDpi xmlns:a14="http://schemas.microsoft.com/office/drawing/2010/main" val="0"/>
              </a:ext>
            </a:extLst>
          </a:blip>
          <a:srcRect b="14643"/>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4000" b="1" dirty="0" smtClean="0">
                <a:latin typeface="Comic Sans MS" panose="030F0702030302020204" pitchFamily="66" charset="0"/>
              </a:rPr>
              <a:t>Second Timothy 2:15</a:t>
            </a:r>
            <a:endParaRPr lang="en-US" sz="4000" b="1" dirty="0">
              <a:latin typeface="Comic Sans MS" panose="030F0702030302020204" pitchFamily="66" charset="0"/>
            </a:endParaRPr>
          </a:p>
        </p:txBody>
      </p:sp>
      <p:sp>
        <p:nvSpPr>
          <p:cNvPr id="3" name="Content Placeholder 2"/>
          <p:cNvSpPr>
            <a:spLocks noGrp="1"/>
          </p:cNvSpPr>
          <p:nvPr>
            <p:ph idx="1"/>
          </p:nvPr>
        </p:nvSpPr>
        <p:spPr>
          <a:xfrm>
            <a:off x="1219200" y="1447800"/>
            <a:ext cx="6858000" cy="4525963"/>
          </a:xfrm>
        </p:spPr>
        <p:txBody>
          <a:bodyPr>
            <a:normAutofit/>
          </a:bodyPr>
          <a:lstStyle/>
          <a:p>
            <a:pPr marL="0" indent="0" algn="ctr">
              <a:buNone/>
            </a:pPr>
            <a:r>
              <a:rPr lang="en-US" dirty="0" smtClean="0">
                <a:latin typeface="Comic Sans MS" panose="030F0702030302020204" pitchFamily="66" charset="0"/>
              </a:rPr>
              <a:t>Be diligent to present yourself approved to God, a worker who does not need to be ashamed, rightly dividing the word of truth.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2625" y="3743325"/>
            <a:ext cx="5238750" cy="2962275"/>
          </a:xfrm>
          <a:prstGeom prst="rect">
            <a:avLst/>
          </a:prstGeom>
        </p:spPr>
      </p:pic>
    </p:spTree>
    <p:extLst>
      <p:ext uri="{BB962C8B-B14F-4D97-AF65-F5344CB8AC3E}">
        <p14:creationId xmlns:p14="http://schemas.microsoft.com/office/powerpoint/2010/main" val="2022990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binjohnson.com/d&amp;d/campaign-Karallia/website/wallpaper-scroll.gif"/>
          <p:cNvPicPr>
            <a:picLocks noChangeAspect="1" noChangeArrowheads="1"/>
          </p:cNvPicPr>
          <p:nvPr/>
        </p:nvPicPr>
        <p:blipFill rotWithShape="1">
          <a:blip r:embed="rId2">
            <a:extLst>
              <a:ext uri="{28A0092B-C50C-407E-A947-70E740481C1C}">
                <a14:useLocalDpi xmlns:a14="http://schemas.microsoft.com/office/drawing/2010/main" val="0"/>
              </a:ext>
            </a:extLst>
          </a:blip>
          <a:srcRect b="14643"/>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600" b="1" dirty="0" smtClean="0">
                <a:latin typeface="Comic Sans MS" panose="030F0702030302020204" pitchFamily="66" charset="0"/>
              </a:rPr>
              <a:t>1. The Old Testament is Profitable</a:t>
            </a:r>
            <a:endParaRPr lang="en-US" sz="3600" b="1" dirty="0">
              <a:latin typeface="Comic Sans MS" panose="030F0702030302020204" pitchFamily="66" charset="0"/>
            </a:endParaRPr>
          </a:p>
        </p:txBody>
      </p:sp>
      <p:sp>
        <p:nvSpPr>
          <p:cNvPr id="3" name="Content Placeholder 2"/>
          <p:cNvSpPr>
            <a:spLocks noGrp="1"/>
          </p:cNvSpPr>
          <p:nvPr>
            <p:ph idx="1"/>
          </p:nvPr>
        </p:nvSpPr>
        <p:spPr>
          <a:xfrm>
            <a:off x="609600" y="1600200"/>
            <a:ext cx="8077200" cy="4525963"/>
          </a:xfrm>
        </p:spPr>
        <p:txBody>
          <a:bodyPr/>
          <a:lstStyle/>
          <a:p>
            <a:r>
              <a:rPr lang="en-US" dirty="0" smtClean="0">
                <a:latin typeface="Comic Sans MS" panose="030F0702030302020204" pitchFamily="66" charset="0"/>
              </a:rPr>
              <a:t>2 Timothy 3:14-17</a:t>
            </a:r>
            <a:endParaRPr lang="en-US" dirty="0">
              <a:latin typeface="Comic Sans MS" panose="030F0702030302020204" pitchFamily="66" charset="0"/>
            </a:endParaRPr>
          </a:p>
        </p:txBody>
      </p:sp>
    </p:spTree>
    <p:extLst>
      <p:ext uri="{BB962C8B-B14F-4D97-AF65-F5344CB8AC3E}">
        <p14:creationId xmlns:p14="http://schemas.microsoft.com/office/powerpoint/2010/main" val="423912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binjohnson.com/d&amp;d/campaign-Karallia/website/wallpaper-scroll.gif"/>
          <p:cNvPicPr>
            <a:picLocks noChangeAspect="1" noChangeArrowheads="1"/>
          </p:cNvPicPr>
          <p:nvPr/>
        </p:nvPicPr>
        <p:blipFill rotWithShape="1">
          <a:blip r:embed="rId2">
            <a:extLst>
              <a:ext uri="{28A0092B-C50C-407E-A947-70E740481C1C}">
                <a14:useLocalDpi xmlns:a14="http://schemas.microsoft.com/office/drawing/2010/main" val="0"/>
              </a:ext>
            </a:extLst>
          </a:blip>
          <a:srcRect b="14643"/>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600" b="1" dirty="0" smtClean="0">
                <a:latin typeface="Comic Sans MS" panose="030F0702030302020204" pitchFamily="66" charset="0"/>
              </a:rPr>
              <a:t>1. The Old Testament is Profitable</a:t>
            </a:r>
            <a:endParaRPr lang="en-US" sz="3600" b="1" dirty="0">
              <a:latin typeface="Comic Sans MS" panose="030F0702030302020204" pitchFamily="66" charset="0"/>
            </a:endParaRPr>
          </a:p>
        </p:txBody>
      </p:sp>
      <p:sp>
        <p:nvSpPr>
          <p:cNvPr id="3" name="Content Placeholder 2"/>
          <p:cNvSpPr>
            <a:spLocks noGrp="1"/>
          </p:cNvSpPr>
          <p:nvPr>
            <p:ph idx="1"/>
          </p:nvPr>
        </p:nvSpPr>
        <p:spPr>
          <a:xfrm>
            <a:off x="838200" y="1600200"/>
            <a:ext cx="7772400" cy="4525963"/>
          </a:xfrm>
        </p:spPr>
        <p:txBody>
          <a:bodyPr>
            <a:normAutofit/>
          </a:bodyPr>
          <a:lstStyle/>
          <a:p>
            <a:pPr marL="0" indent="0">
              <a:buNone/>
            </a:pPr>
            <a:r>
              <a:rPr lang="en-US" dirty="0" smtClean="0">
                <a:latin typeface="Comic Sans MS" panose="030F0702030302020204" pitchFamily="66" charset="0"/>
              </a:rPr>
              <a:t>  All Scripture is given by inspiration of God, and is profitable for doctrine, for reproof, for correction, for instruction in righteousness, that the man of God may be complete, thoroughly equipped for every good work. </a:t>
            </a:r>
          </a:p>
          <a:p>
            <a:pPr marL="0" indent="0" algn="r">
              <a:buNone/>
            </a:pPr>
            <a:r>
              <a:rPr lang="en-US" dirty="0" smtClean="0">
                <a:latin typeface="Comic Sans MS" panose="030F0702030302020204" pitchFamily="66" charset="0"/>
              </a:rPr>
              <a:t>2 Tim. 3:16-17</a:t>
            </a:r>
          </a:p>
        </p:txBody>
      </p:sp>
    </p:spTree>
    <p:extLst>
      <p:ext uri="{BB962C8B-B14F-4D97-AF65-F5344CB8AC3E}">
        <p14:creationId xmlns:p14="http://schemas.microsoft.com/office/powerpoint/2010/main" val="205420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binjohnson.com/d&amp;d/campaign-Karallia/website/wallpaper-scroll.gif"/>
          <p:cNvPicPr>
            <a:picLocks noChangeAspect="1" noChangeArrowheads="1"/>
          </p:cNvPicPr>
          <p:nvPr/>
        </p:nvPicPr>
        <p:blipFill rotWithShape="1">
          <a:blip r:embed="rId2">
            <a:extLst>
              <a:ext uri="{28A0092B-C50C-407E-A947-70E740481C1C}">
                <a14:useLocalDpi xmlns:a14="http://schemas.microsoft.com/office/drawing/2010/main" val="0"/>
              </a:ext>
            </a:extLst>
          </a:blip>
          <a:srcRect b="14643"/>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4000" b="1" dirty="0" smtClean="0">
                <a:latin typeface="Comic Sans MS" panose="030F0702030302020204" pitchFamily="66" charset="0"/>
              </a:rPr>
              <a:t>1. The Old Testament is Profitable</a:t>
            </a:r>
            <a:endParaRPr lang="en-US" sz="4000" b="1" dirty="0">
              <a:latin typeface="Comic Sans MS" panose="030F0702030302020204" pitchFamily="66" charset="0"/>
            </a:endParaRPr>
          </a:p>
        </p:txBody>
      </p:sp>
      <p:sp>
        <p:nvSpPr>
          <p:cNvPr id="3" name="Content Placeholder 2"/>
          <p:cNvSpPr>
            <a:spLocks noGrp="1"/>
          </p:cNvSpPr>
          <p:nvPr>
            <p:ph idx="1"/>
          </p:nvPr>
        </p:nvSpPr>
        <p:spPr>
          <a:xfrm>
            <a:off x="838200" y="1600200"/>
            <a:ext cx="7772400" cy="4525963"/>
          </a:xfrm>
        </p:spPr>
        <p:txBody>
          <a:bodyPr>
            <a:normAutofit/>
          </a:bodyPr>
          <a:lstStyle/>
          <a:p>
            <a:pPr marL="0" indent="0">
              <a:buNone/>
            </a:pPr>
            <a:r>
              <a:rPr lang="en-US" dirty="0" smtClean="0">
                <a:latin typeface="Comic Sans MS" panose="030F0702030302020204" pitchFamily="66" charset="0"/>
              </a:rPr>
              <a:t>  All Scripture is given </a:t>
            </a:r>
            <a:r>
              <a:rPr lang="en-US" u="sng" dirty="0" smtClean="0">
                <a:latin typeface="Comic Sans MS" panose="030F0702030302020204" pitchFamily="66" charset="0"/>
              </a:rPr>
              <a:t>by inspiration of God</a:t>
            </a:r>
            <a:r>
              <a:rPr lang="en-US" dirty="0" smtClean="0">
                <a:latin typeface="Comic Sans MS" panose="030F0702030302020204" pitchFamily="66" charset="0"/>
              </a:rPr>
              <a:t>, and is profitable for doctrine, for reproof, for correction, for instruction in righteousness, that the man of God may be complete, thoroughly equipped for every good work. </a:t>
            </a:r>
          </a:p>
          <a:p>
            <a:pPr marL="0" indent="0" algn="r">
              <a:buNone/>
            </a:pPr>
            <a:r>
              <a:rPr lang="en-US" dirty="0" smtClean="0">
                <a:latin typeface="Comic Sans MS" panose="030F0702030302020204" pitchFamily="66" charset="0"/>
              </a:rPr>
              <a:t>2 Tim. 3:16-17</a:t>
            </a:r>
          </a:p>
        </p:txBody>
      </p:sp>
    </p:spTree>
    <p:extLst>
      <p:ext uri="{BB962C8B-B14F-4D97-AF65-F5344CB8AC3E}">
        <p14:creationId xmlns:p14="http://schemas.microsoft.com/office/powerpoint/2010/main" val="123660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binjohnson.com/d&amp;d/campaign-Karallia/website/wallpaper-scroll.gif"/>
          <p:cNvPicPr>
            <a:picLocks noChangeAspect="1" noChangeArrowheads="1"/>
          </p:cNvPicPr>
          <p:nvPr/>
        </p:nvPicPr>
        <p:blipFill rotWithShape="1">
          <a:blip r:embed="rId2">
            <a:extLst>
              <a:ext uri="{28A0092B-C50C-407E-A947-70E740481C1C}">
                <a14:useLocalDpi xmlns:a14="http://schemas.microsoft.com/office/drawing/2010/main" val="0"/>
              </a:ext>
            </a:extLst>
          </a:blip>
          <a:srcRect b="14643"/>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600" b="1" dirty="0" smtClean="0">
                <a:latin typeface="Comic Sans MS" panose="030F0702030302020204" pitchFamily="66" charset="0"/>
              </a:rPr>
              <a:t>1. The Old Testament is Profitable</a:t>
            </a:r>
            <a:endParaRPr lang="en-US" sz="3600" b="1" dirty="0">
              <a:latin typeface="Comic Sans MS" panose="030F0702030302020204" pitchFamily="66" charset="0"/>
            </a:endParaRPr>
          </a:p>
        </p:txBody>
      </p:sp>
      <p:sp>
        <p:nvSpPr>
          <p:cNvPr id="3" name="Content Placeholder 2"/>
          <p:cNvSpPr>
            <a:spLocks noGrp="1"/>
          </p:cNvSpPr>
          <p:nvPr>
            <p:ph idx="1"/>
          </p:nvPr>
        </p:nvSpPr>
        <p:spPr>
          <a:xfrm>
            <a:off x="838200" y="1600200"/>
            <a:ext cx="7772400" cy="4525963"/>
          </a:xfrm>
        </p:spPr>
        <p:txBody>
          <a:bodyPr>
            <a:normAutofit/>
          </a:bodyPr>
          <a:lstStyle/>
          <a:p>
            <a:pPr marL="0" indent="0">
              <a:buNone/>
            </a:pPr>
            <a:r>
              <a:rPr lang="en-US" dirty="0" smtClean="0">
                <a:latin typeface="Comic Sans MS" panose="030F0702030302020204" pitchFamily="66" charset="0"/>
              </a:rPr>
              <a:t>  All Scripture is given by inspiration of God, and is </a:t>
            </a:r>
            <a:r>
              <a:rPr lang="en-US" u="sng" dirty="0" smtClean="0">
                <a:latin typeface="Comic Sans MS" panose="030F0702030302020204" pitchFamily="66" charset="0"/>
              </a:rPr>
              <a:t>profitable</a:t>
            </a:r>
            <a:r>
              <a:rPr lang="en-US" dirty="0" smtClean="0">
                <a:latin typeface="Comic Sans MS" panose="030F0702030302020204" pitchFamily="66" charset="0"/>
              </a:rPr>
              <a:t> for doctrine, for reproof, for correction, for instruction in righteousness, that the man of God may be complete, thoroughly equipped for every good work. </a:t>
            </a:r>
          </a:p>
          <a:p>
            <a:pPr marL="0" indent="0" algn="r">
              <a:buNone/>
            </a:pPr>
            <a:r>
              <a:rPr lang="en-US" dirty="0" smtClean="0">
                <a:latin typeface="Comic Sans MS" panose="030F0702030302020204" pitchFamily="66" charset="0"/>
              </a:rPr>
              <a:t>2 Tim. 3:16-17</a:t>
            </a:r>
          </a:p>
        </p:txBody>
      </p:sp>
    </p:spTree>
    <p:extLst>
      <p:ext uri="{BB962C8B-B14F-4D97-AF65-F5344CB8AC3E}">
        <p14:creationId xmlns:p14="http://schemas.microsoft.com/office/powerpoint/2010/main" val="123660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binjohnson.com/d&amp;d/campaign-Karallia/website/wallpaper-scroll.gif"/>
          <p:cNvPicPr>
            <a:picLocks noChangeAspect="1" noChangeArrowheads="1"/>
          </p:cNvPicPr>
          <p:nvPr/>
        </p:nvPicPr>
        <p:blipFill rotWithShape="1">
          <a:blip r:embed="rId2">
            <a:extLst>
              <a:ext uri="{28A0092B-C50C-407E-A947-70E740481C1C}">
                <a14:useLocalDpi xmlns:a14="http://schemas.microsoft.com/office/drawing/2010/main" val="0"/>
              </a:ext>
            </a:extLst>
          </a:blip>
          <a:srcRect b="14643"/>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600" b="1" dirty="0" smtClean="0">
                <a:latin typeface="Comic Sans MS" panose="030F0702030302020204" pitchFamily="66" charset="0"/>
              </a:rPr>
              <a:t>1. The Old Testament is Profitable</a:t>
            </a:r>
            <a:endParaRPr lang="en-US" sz="3600" b="1" dirty="0">
              <a:latin typeface="Comic Sans MS" panose="030F0702030302020204" pitchFamily="66" charset="0"/>
            </a:endParaRPr>
          </a:p>
        </p:txBody>
      </p:sp>
      <p:sp>
        <p:nvSpPr>
          <p:cNvPr id="3" name="Content Placeholder 2"/>
          <p:cNvSpPr>
            <a:spLocks noGrp="1"/>
          </p:cNvSpPr>
          <p:nvPr>
            <p:ph idx="1"/>
          </p:nvPr>
        </p:nvSpPr>
        <p:spPr>
          <a:xfrm>
            <a:off x="838200" y="1600200"/>
            <a:ext cx="7772400" cy="4525963"/>
          </a:xfrm>
        </p:spPr>
        <p:txBody>
          <a:bodyPr>
            <a:normAutofit/>
          </a:bodyPr>
          <a:lstStyle/>
          <a:p>
            <a:pPr marL="0" indent="0">
              <a:buNone/>
            </a:pPr>
            <a:r>
              <a:rPr lang="en-US" dirty="0" smtClean="0">
                <a:latin typeface="Comic Sans MS" panose="030F0702030302020204" pitchFamily="66" charset="0"/>
              </a:rPr>
              <a:t>  All Scripture is given by inspiration of God, and is profitable for </a:t>
            </a:r>
            <a:r>
              <a:rPr lang="en-US" u="sng" dirty="0" smtClean="0">
                <a:latin typeface="Comic Sans MS" panose="030F0702030302020204" pitchFamily="66" charset="0"/>
              </a:rPr>
              <a:t>doctrine</a:t>
            </a:r>
            <a:r>
              <a:rPr lang="en-US" dirty="0" smtClean="0">
                <a:latin typeface="Comic Sans MS" panose="030F0702030302020204" pitchFamily="66" charset="0"/>
              </a:rPr>
              <a:t>, for </a:t>
            </a:r>
            <a:r>
              <a:rPr lang="en-US" u="sng" dirty="0" smtClean="0">
                <a:latin typeface="Comic Sans MS" panose="030F0702030302020204" pitchFamily="66" charset="0"/>
              </a:rPr>
              <a:t>reproof</a:t>
            </a:r>
            <a:r>
              <a:rPr lang="en-US" dirty="0" smtClean="0">
                <a:latin typeface="Comic Sans MS" panose="030F0702030302020204" pitchFamily="66" charset="0"/>
              </a:rPr>
              <a:t>, for </a:t>
            </a:r>
            <a:r>
              <a:rPr lang="en-US" u="sng" dirty="0" smtClean="0">
                <a:latin typeface="Comic Sans MS" panose="030F0702030302020204" pitchFamily="66" charset="0"/>
              </a:rPr>
              <a:t>correction</a:t>
            </a:r>
            <a:r>
              <a:rPr lang="en-US" dirty="0" smtClean="0">
                <a:latin typeface="Comic Sans MS" panose="030F0702030302020204" pitchFamily="66" charset="0"/>
              </a:rPr>
              <a:t>, for </a:t>
            </a:r>
            <a:r>
              <a:rPr lang="en-US" u="sng" dirty="0" smtClean="0">
                <a:latin typeface="Comic Sans MS" panose="030F0702030302020204" pitchFamily="66" charset="0"/>
              </a:rPr>
              <a:t>instruction in righteousness</a:t>
            </a:r>
            <a:r>
              <a:rPr lang="en-US" dirty="0" smtClean="0">
                <a:latin typeface="Comic Sans MS" panose="030F0702030302020204" pitchFamily="66" charset="0"/>
              </a:rPr>
              <a:t>, that the man of God may be complete, thoroughly equipped for every good work. </a:t>
            </a:r>
          </a:p>
          <a:p>
            <a:pPr marL="0" indent="0" algn="r">
              <a:buNone/>
            </a:pPr>
            <a:r>
              <a:rPr lang="en-US" dirty="0" smtClean="0">
                <a:latin typeface="Comic Sans MS" panose="030F0702030302020204" pitchFamily="66" charset="0"/>
              </a:rPr>
              <a:t>2 Tim. 3:16-17</a:t>
            </a:r>
          </a:p>
        </p:txBody>
      </p:sp>
    </p:spTree>
    <p:extLst>
      <p:ext uri="{BB962C8B-B14F-4D97-AF65-F5344CB8AC3E}">
        <p14:creationId xmlns:p14="http://schemas.microsoft.com/office/powerpoint/2010/main" val="123660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lbinjohnson.com/d&amp;d/campaign-Karallia/website/wallpaper-scroll.gif"/>
          <p:cNvPicPr>
            <a:picLocks noChangeAspect="1" noChangeArrowheads="1"/>
          </p:cNvPicPr>
          <p:nvPr/>
        </p:nvPicPr>
        <p:blipFill rotWithShape="1">
          <a:blip r:embed="rId2">
            <a:extLst>
              <a:ext uri="{28A0092B-C50C-407E-A947-70E740481C1C}">
                <a14:useLocalDpi xmlns:a14="http://schemas.microsoft.com/office/drawing/2010/main" val="0"/>
              </a:ext>
            </a:extLst>
          </a:blip>
          <a:srcRect b="14643"/>
          <a:stretch/>
        </p:blipFill>
        <p:spPr bwMode="auto">
          <a:xfrm>
            <a:off x="1"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sz="4000" b="1" dirty="0" smtClean="0">
                <a:latin typeface="Comic Sans MS" panose="030F0702030302020204" pitchFamily="66" charset="0"/>
              </a:rPr>
              <a:t>1. The Old Testament is Profitable</a:t>
            </a:r>
            <a:endParaRPr lang="en-US" sz="4000" b="1" dirty="0">
              <a:latin typeface="Comic Sans MS" panose="030F0702030302020204" pitchFamily="66" charset="0"/>
            </a:endParaRPr>
          </a:p>
        </p:txBody>
      </p:sp>
      <p:sp>
        <p:nvSpPr>
          <p:cNvPr id="3" name="Content Placeholder 2"/>
          <p:cNvSpPr>
            <a:spLocks noGrp="1"/>
          </p:cNvSpPr>
          <p:nvPr>
            <p:ph idx="1"/>
          </p:nvPr>
        </p:nvSpPr>
        <p:spPr>
          <a:xfrm>
            <a:off x="838200" y="1600200"/>
            <a:ext cx="7772400" cy="4525963"/>
          </a:xfrm>
        </p:spPr>
        <p:txBody>
          <a:bodyPr>
            <a:normAutofit/>
          </a:bodyPr>
          <a:lstStyle/>
          <a:p>
            <a:pPr marL="0" indent="0">
              <a:buNone/>
            </a:pPr>
            <a:r>
              <a:rPr lang="en-US" dirty="0" smtClean="0">
                <a:latin typeface="Comic Sans MS" panose="030F0702030302020204" pitchFamily="66" charset="0"/>
              </a:rPr>
              <a:t>  All Scripture is given by inspiration of God, and is profitable for doctrine, for reproof, for correction, for instruction in righteousness, that the man of God may be </a:t>
            </a:r>
            <a:r>
              <a:rPr lang="en-US" u="sng" dirty="0" smtClean="0">
                <a:latin typeface="Comic Sans MS" panose="030F0702030302020204" pitchFamily="66" charset="0"/>
              </a:rPr>
              <a:t>complete</a:t>
            </a:r>
            <a:r>
              <a:rPr lang="en-US" dirty="0" smtClean="0">
                <a:latin typeface="Comic Sans MS" panose="030F0702030302020204" pitchFamily="66" charset="0"/>
              </a:rPr>
              <a:t>, </a:t>
            </a:r>
            <a:r>
              <a:rPr lang="en-US" u="sng" dirty="0" smtClean="0">
                <a:latin typeface="Comic Sans MS" panose="030F0702030302020204" pitchFamily="66" charset="0"/>
              </a:rPr>
              <a:t>thoroughly equipped for every good work</a:t>
            </a:r>
            <a:r>
              <a:rPr lang="en-US" dirty="0" smtClean="0">
                <a:latin typeface="Comic Sans MS" panose="030F0702030302020204" pitchFamily="66" charset="0"/>
              </a:rPr>
              <a:t>. </a:t>
            </a:r>
          </a:p>
          <a:p>
            <a:pPr marL="0" indent="0" algn="r">
              <a:buNone/>
            </a:pPr>
            <a:r>
              <a:rPr lang="en-US" dirty="0" smtClean="0">
                <a:latin typeface="Comic Sans MS" panose="030F0702030302020204" pitchFamily="66" charset="0"/>
              </a:rPr>
              <a:t>2 Tim. 3:16-17</a:t>
            </a:r>
          </a:p>
        </p:txBody>
      </p:sp>
    </p:spTree>
    <p:extLst>
      <p:ext uri="{BB962C8B-B14F-4D97-AF65-F5344CB8AC3E}">
        <p14:creationId xmlns:p14="http://schemas.microsoft.com/office/powerpoint/2010/main" val="123660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633</Words>
  <Application>Microsoft Office PowerPoint</Application>
  <PresentationFormat>On-screen Show (4:3)</PresentationFormat>
  <Paragraphs>48</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Comic Sans MS</vt:lpstr>
      <vt:lpstr>Office Theme</vt:lpstr>
      <vt:lpstr>PowerPoint Presentation</vt:lpstr>
      <vt:lpstr>PowerPoint Presentation</vt:lpstr>
      <vt:lpstr>Second Timothy 2:15</vt:lpstr>
      <vt:lpstr>1. The Old Testament is Profitable</vt:lpstr>
      <vt:lpstr>1. The Old Testament is Profitable</vt:lpstr>
      <vt:lpstr>1. The Old Testament is Profitable</vt:lpstr>
      <vt:lpstr>1. The Old Testament is Profitable</vt:lpstr>
      <vt:lpstr>1. The Old Testament is Profitable</vt:lpstr>
      <vt:lpstr>1. The Old Testament is Profitable</vt:lpstr>
      <vt:lpstr>2. The New Testament Commends It To Our Use</vt:lpstr>
      <vt:lpstr>2. The New Testament Commends It To Our Use</vt:lpstr>
      <vt:lpstr>2. The New Testament Commends It To Our Use</vt:lpstr>
      <vt:lpstr>2. The New Testament Commends It To Our Use</vt:lpstr>
      <vt:lpstr>3. The New Testament Assumes We Know the Old Testament</vt:lpstr>
      <vt:lpstr>4. Jesus and the Apostles Used the Old Testament</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dc:creator>
  <cp:lastModifiedBy>Michael Hepner</cp:lastModifiedBy>
  <cp:revision>10</cp:revision>
  <dcterms:created xsi:type="dcterms:W3CDTF">2015-01-16T08:49:19Z</dcterms:created>
  <dcterms:modified xsi:type="dcterms:W3CDTF">2015-01-19T02:52:35Z</dcterms:modified>
</cp:coreProperties>
</file>