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256" r:id="rId3"/>
    <p:sldId id="263" r:id="rId4"/>
    <p:sldId id="264" r:id="rId5"/>
    <p:sldId id="265" r:id="rId6"/>
    <p:sldId id="266" r:id="rId7"/>
    <p:sldId id="268" r:id="rId8"/>
    <p:sldId id="287" r:id="rId9"/>
    <p:sldId id="260" r:id="rId10"/>
    <p:sldId id="267" r:id="rId11"/>
    <p:sldId id="269" r:id="rId12"/>
    <p:sldId id="313" r:id="rId13"/>
    <p:sldId id="314" r:id="rId14"/>
    <p:sldId id="270" r:id="rId15"/>
    <p:sldId id="271" r:id="rId16"/>
    <p:sldId id="272" r:id="rId17"/>
    <p:sldId id="273" r:id="rId18"/>
    <p:sldId id="275" r:id="rId19"/>
    <p:sldId id="276" r:id="rId20"/>
    <p:sldId id="277" r:id="rId21"/>
    <p:sldId id="278" r:id="rId22"/>
    <p:sldId id="261"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572"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E18FADA-F156-440A-BDCF-AC217A0F38EF}" type="slidenum">
              <a:rPr lang="en-US"/>
              <a:pPr/>
              <a:t>‹#›</a:t>
            </a:fld>
            <a:endParaRPr lang="en-US"/>
          </a:p>
        </p:txBody>
      </p:sp>
    </p:spTree>
    <p:extLst>
      <p:ext uri="{BB962C8B-B14F-4D97-AF65-F5344CB8AC3E}">
        <p14:creationId xmlns:p14="http://schemas.microsoft.com/office/powerpoint/2010/main" val="3965848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39D4FB-CA94-4771-BB82-2DBD985D0DE4}" type="slidenum">
              <a:rPr lang="en-US"/>
              <a:pPr/>
              <a:t>‹#›</a:t>
            </a:fld>
            <a:endParaRPr lang="en-US"/>
          </a:p>
        </p:txBody>
      </p:sp>
    </p:spTree>
    <p:extLst>
      <p:ext uri="{BB962C8B-B14F-4D97-AF65-F5344CB8AC3E}">
        <p14:creationId xmlns:p14="http://schemas.microsoft.com/office/powerpoint/2010/main" val="77887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AAA8A2-B0FD-4BD5-A80B-5D9930CCD568}" type="slidenum">
              <a:rPr lang="en-US"/>
              <a:pPr/>
              <a:t>‹#›</a:t>
            </a:fld>
            <a:endParaRPr lang="en-US"/>
          </a:p>
        </p:txBody>
      </p:sp>
    </p:spTree>
    <p:extLst>
      <p:ext uri="{BB962C8B-B14F-4D97-AF65-F5344CB8AC3E}">
        <p14:creationId xmlns:p14="http://schemas.microsoft.com/office/powerpoint/2010/main" val="3794743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1E8D0E-F972-458F-8C15-40B2746022DC}" type="slidenum">
              <a:rPr lang="en-US"/>
              <a:pPr/>
              <a:t>‹#›</a:t>
            </a:fld>
            <a:endParaRPr lang="en-US"/>
          </a:p>
        </p:txBody>
      </p:sp>
    </p:spTree>
    <p:extLst>
      <p:ext uri="{BB962C8B-B14F-4D97-AF65-F5344CB8AC3E}">
        <p14:creationId xmlns:p14="http://schemas.microsoft.com/office/powerpoint/2010/main" val="2200415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69E704-F3CB-4453-A300-08D719DD1F66}" type="slidenum">
              <a:rPr lang="en-US"/>
              <a:pPr/>
              <a:t>‹#›</a:t>
            </a:fld>
            <a:endParaRPr lang="en-US"/>
          </a:p>
        </p:txBody>
      </p:sp>
    </p:spTree>
    <p:extLst>
      <p:ext uri="{BB962C8B-B14F-4D97-AF65-F5344CB8AC3E}">
        <p14:creationId xmlns:p14="http://schemas.microsoft.com/office/powerpoint/2010/main" val="2364412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893757-066C-4C0D-96C9-86D06D2918CC}" type="slidenum">
              <a:rPr lang="en-US"/>
              <a:pPr/>
              <a:t>‹#›</a:t>
            </a:fld>
            <a:endParaRPr lang="en-US"/>
          </a:p>
        </p:txBody>
      </p:sp>
    </p:spTree>
    <p:extLst>
      <p:ext uri="{BB962C8B-B14F-4D97-AF65-F5344CB8AC3E}">
        <p14:creationId xmlns:p14="http://schemas.microsoft.com/office/powerpoint/2010/main" val="257774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1B5182B-97E4-44A4-A97F-D3C43650B1A8}" type="slidenum">
              <a:rPr lang="en-US"/>
              <a:pPr/>
              <a:t>‹#›</a:t>
            </a:fld>
            <a:endParaRPr lang="en-US"/>
          </a:p>
        </p:txBody>
      </p:sp>
    </p:spTree>
    <p:extLst>
      <p:ext uri="{BB962C8B-B14F-4D97-AF65-F5344CB8AC3E}">
        <p14:creationId xmlns:p14="http://schemas.microsoft.com/office/powerpoint/2010/main" val="3268231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D1E8933-5BCA-4554-9B88-FAA062697317}" type="slidenum">
              <a:rPr lang="en-US"/>
              <a:pPr/>
              <a:t>‹#›</a:t>
            </a:fld>
            <a:endParaRPr lang="en-US"/>
          </a:p>
        </p:txBody>
      </p:sp>
    </p:spTree>
    <p:extLst>
      <p:ext uri="{BB962C8B-B14F-4D97-AF65-F5344CB8AC3E}">
        <p14:creationId xmlns:p14="http://schemas.microsoft.com/office/powerpoint/2010/main" val="612461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50190F0-7005-45BE-BA84-62480F85AD50}" type="slidenum">
              <a:rPr lang="en-US"/>
              <a:pPr/>
              <a:t>‹#›</a:t>
            </a:fld>
            <a:endParaRPr lang="en-US"/>
          </a:p>
        </p:txBody>
      </p:sp>
    </p:spTree>
    <p:extLst>
      <p:ext uri="{BB962C8B-B14F-4D97-AF65-F5344CB8AC3E}">
        <p14:creationId xmlns:p14="http://schemas.microsoft.com/office/powerpoint/2010/main" val="2577804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5E3038E-919E-4DF0-8D6E-D03E275559B3}" type="slidenum">
              <a:rPr lang="en-US"/>
              <a:pPr/>
              <a:t>‹#›</a:t>
            </a:fld>
            <a:endParaRPr lang="en-US"/>
          </a:p>
        </p:txBody>
      </p:sp>
    </p:spTree>
    <p:extLst>
      <p:ext uri="{BB962C8B-B14F-4D97-AF65-F5344CB8AC3E}">
        <p14:creationId xmlns:p14="http://schemas.microsoft.com/office/powerpoint/2010/main" val="458185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C7EA47E-FAD3-4114-BEC3-626E523D3C15}" type="slidenum">
              <a:rPr lang="en-US"/>
              <a:pPr/>
              <a:t>‹#›</a:t>
            </a:fld>
            <a:endParaRPr lang="en-US"/>
          </a:p>
        </p:txBody>
      </p:sp>
    </p:spTree>
    <p:extLst>
      <p:ext uri="{BB962C8B-B14F-4D97-AF65-F5344CB8AC3E}">
        <p14:creationId xmlns:p14="http://schemas.microsoft.com/office/powerpoint/2010/main" val="330010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0443DBE-E0A4-47AB-8D13-5C7BF9077FE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http://www.bhstudio.eu/images/3d/normal/lighthouse_night.jpg"/>
          <p:cNvPicPr>
            <a:picLocks noChangeAspect="1" noChangeArrowheads="1"/>
          </p:cNvPicPr>
          <p:nvPr/>
        </p:nvPicPr>
        <p:blipFill rotWithShape="1">
          <a:blip r:embed="rId2">
            <a:extLst>
              <a:ext uri="{28A0092B-C50C-407E-A947-70E740481C1C}">
                <a14:useLocalDpi xmlns:a14="http://schemas.microsoft.com/office/drawing/2010/main" val="0"/>
              </a:ext>
            </a:extLst>
          </a:blip>
          <a:srcRect r="18096" b="7810"/>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29030" y="228600"/>
            <a:ext cx="5943170" cy="1754326"/>
          </a:xfrm>
          <a:prstGeom prst="rect">
            <a:avLst/>
          </a:prstGeom>
          <a:noFill/>
        </p:spPr>
        <p:txBody>
          <a:bodyPr wrap="square" lIns="91440" tIns="45720" rIns="91440" bIns="45720">
            <a:spAutoFit/>
          </a:bodyPr>
          <a:lstStyle/>
          <a:p>
            <a:pPr fontAlgn="auto">
              <a:spcBef>
                <a:spcPts val="0"/>
              </a:spcBef>
              <a:spcAft>
                <a:spcPts val="0"/>
              </a:spcAft>
            </a:pPr>
            <a:r>
              <a:rPr 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a:rPr>
              <a:t>Dangers Facing the Church Today</a:t>
            </a:r>
          </a:p>
        </p:txBody>
      </p:sp>
    </p:spTree>
    <p:extLst>
      <p:ext uri="{BB962C8B-B14F-4D97-AF65-F5344CB8AC3E}">
        <p14:creationId xmlns:p14="http://schemas.microsoft.com/office/powerpoint/2010/main" val="2453280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228600" y="457200"/>
            <a:ext cx="5181600" cy="5668963"/>
          </a:xfrm>
        </p:spPr>
        <p:txBody>
          <a:bodyPr/>
          <a:lstStyle/>
          <a:p>
            <a:pPr>
              <a:buFontTx/>
              <a:buNone/>
            </a:pPr>
            <a:r>
              <a:rPr lang="en-US" b="1" dirty="0"/>
              <a:t>   Eating a common meal while assembled as the church is specifically prohibited by both command and example.</a:t>
            </a:r>
          </a:p>
          <a:p>
            <a:pPr lvl="1"/>
            <a:r>
              <a:rPr lang="en-US" sz="3200" b="1" dirty="0"/>
              <a:t>1 Cor. 11:20-22</a:t>
            </a:r>
          </a:p>
          <a:p>
            <a:pPr lvl="1"/>
            <a:r>
              <a:rPr lang="en-US" sz="3200" b="1" dirty="0"/>
              <a:t>Acts 2:46</a:t>
            </a:r>
          </a:p>
        </p:txBody>
      </p:sp>
      <p:pic>
        <p:nvPicPr>
          <p:cNvPr id="13319" name="Picture 7" descr="mea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050" y="685800"/>
            <a:ext cx="2571750" cy="3429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b="1"/>
              <a:t>2. It Degrades the Church</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b="1"/>
              <a:t>2. It Degrades the Church</a:t>
            </a:r>
          </a:p>
        </p:txBody>
      </p:sp>
      <p:sp>
        <p:nvSpPr>
          <p:cNvPr id="15363" name="Rectangle 3"/>
          <p:cNvSpPr>
            <a:spLocks noGrp="1" noChangeArrowheads="1"/>
          </p:cNvSpPr>
          <p:nvPr>
            <p:ph type="body" idx="1"/>
          </p:nvPr>
        </p:nvSpPr>
        <p:spPr/>
        <p:txBody>
          <a:bodyPr/>
          <a:lstStyle/>
          <a:p>
            <a:pPr marL="0" indent="0">
              <a:buNone/>
            </a:pPr>
            <a:r>
              <a:rPr lang="en-US" b="1" i="1" dirty="0" smtClean="0"/>
              <a:t>“To </a:t>
            </a:r>
            <a:r>
              <a:rPr lang="en-US" b="1" i="1" dirty="0"/>
              <a:t>the intent that now the manifold wisdom of God might be made known by the church to the principalities and powers in the heavenly </a:t>
            </a:r>
            <a:r>
              <a:rPr lang="en-US" b="1" i="1" dirty="0" smtClean="0"/>
              <a:t>places.”</a:t>
            </a:r>
          </a:p>
          <a:p>
            <a:pPr marL="0" indent="0" algn="r">
              <a:buNone/>
            </a:pPr>
            <a:r>
              <a:rPr lang="en-US" b="1" dirty="0" smtClean="0"/>
              <a:t>Ephesians 3:10</a:t>
            </a:r>
            <a:endParaRPr lang="en-US" b="1" dirty="0"/>
          </a:p>
          <a:p>
            <a:endParaRPr lang="en-US" b="1" dirty="0"/>
          </a:p>
        </p:txBody>
      </p:sp>
    </p:spTree>
    <p:extLst>
      <p:ext uri="{BB962C8B-B14F-4D97-AF65-F5344CB8AC3E}">
        <p14:creationId xmlns:p14="http://schemas.microsoft.com/office/powerpoint/2010/main" val="4273107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b="1"/>
              <a:t>2. It Degrades the Church</a:t>
            </a:r>
          </a:p>
        </p:txBody>
      </p:sp>
      <p:sp>
        <p:nvSpPr>
          <p:cNvPr id="15363" name="Rectangle 3"/>
          <p:cNvSpPr>
            <a:spLocks noGrp="1" noChangeArrowheads="1"/>
          </p:cNvSpPr>
          <p:nvPr>
            <p:ph type="body" idx="1"/>
          </p:nvPr>
        </p:nvSpPr>
        <p:spPr/>
        <p:txBody>
          <a:bodyPr/>
          <a:lstStyle/>
          <a:p>
            <a:pPr marL="0" indent="0">
              <a:buNone/>
            </a:pPr>
            <a:r>
              <a:rPr lang="en-US" b="1" i="1" dirty="0" smtClean="0"/>
              <a:t>“Therefore </a:t>
            </a:r>
            <a:r>
              <a:rPr lang="en-US" b="1" i="1" dirty="0"/>
              <a:t>take heed to yourselves and to all the flock, among which the Holy Spirit has made you overseers, to shepherd the church of God which He purchased with His own blood</a:t>
            </a:r>
            <a:r>
              <a:rPr lang="en-US" b="1" i="1" dirty="0" smtClean="0"/>
              <a:t>.”</a:t>
            </a:r>
            <a:endParaRPr lang="en-US" b="1" dirty="0"/>
          </a:p>
          <a:p>
            <a:pPr marL="0" indent="0" algn="r">
              <a:buNone/>
            </a:pPr>
            <a:r>
              <a:rPr lang="en-US" b="1" dirty="0" smtClean="0"/>
              <a:t>Acts 20:28</a:t>
            </a:r>
            <a:endParaRPr lang="en-US" b="1" dirty="0"/>
          </a:p>
        </p:txBody>
      </p:sp>
    </p:spTree>
    <p:extLst>
      <p:ext uri="{BB962C8B-B14F-4D97-AF65-F5344CB8AC3E}">
        <p14:creationId xmlns:p14="http://schemas.microsoft.com/office/powerpoint/2010/main" val="4273107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b="1"/>
              <a:t>3. It Cheapens the Cross</a:t>
            </a:r>
          </a:p>
        </p:txBody>
      </p:sp>
      <p:sp>
        <p:nvSpPr>
          <p:cNvPr id="16388" name="Rectangle 4"/>
          <p:cNvSpPr>
            <a:spLocks noGrp="1" noChangeArrowheads="1"/>
          </p:cNvSpPr>
          <p:nvPr>
            <p:ph type="body"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b="1"/>
              <a:t>3. It Cheapens the Cross</a:t>
            </a:r>
          </a:p>
        </p:txBody>
      </p:sp>
      <p:sp>
        <p:nvSpPr>
          <p:cNvPr id="17411" name="Rectangle 3"/>
          <p:cNvSpPr>
            <a:spLocks noGrp="1" noChangeArrowheads="1"/>
          </p:cNvSpPr>
          <p:nvPr>
            <p:ph type="body" idx="1"/>
          </p:nvPr>
        </p:nvSpPr>
        <p:spPr/>
        <p:txBody>
          <a:bodyPr/>
          <a:lstStyle/>
          <a:p>
            <a:pPr>
              <a:buFontTx/>
              <a:buNone/>
            </a:pPr>
            <a:r>
              <a:rPr lang="en-US" b="1" i="1" dirty="0"/>
              <a:t>   “And I, if I am lifted up from the earth, will draw all peoples to Myself.”</a:t>
            </a:r>
            <a:r>
              <a:rPr lang="en-US" b="1" dirty="0"/>
              <a:t> </a:t>
            </a:r>
          </a:p>
          <a:p>
            <a:pPr algn="r">
              <a:buFontTx/>
              <a:buNone/>
            </a:pPr>
            <a:r>
              <a:rPr lang="en-US" b="1" dirty="0"/>
              <a:t>John 12:32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b="1"/>
              <a:t>3. It Cheapens the Cross</a:t>
            </a:r>
          </a:p>
        </p:txBody>
      </p:sp>
      <p:sp>
        <p:nvSpPr>
          <p:cNvPr id="18435" name="Rectangle 3"/>
          <p:cNvSpPr>
            <a:spLocks noGrp="1" noChangeArrowheads="1"/>
          </p:cNvSpPr>
          <p:nvPr>
            <p:ph type="body" idx="1"/>
          </p:nvPr>
        </p:nvSpPr>
        <p:spPr/>
        <p:txBody>
          <a:bodyPr/>
          <a:lstStyle/>
          <a:p>
            <a:pPr>
              <a:buFontTx/>
              <a:buNone/>
            </a:pPr>
            <a:r>
              <a:rPr lang="en-US" b="1" i="1"/>
              <a:t>   “No one can come to Me unless the Father who sent Me draws him; and I will raise him up at the last day. It is written in the prophets, ‘And they shall all be taught by God.’ Therefore everyone who has heard and learned from the Father comes to Me.”</a:t>
            </a:r>
            <a:r>
              <a:rPr lang="en-US" b="1"/>
              <a:t> </a:t>
            </a:r>
          </a:p>
          <a:p>
            <a:pPr algn="r">
              <a:buFontTx/>
              <a:buNone/>
            </a:pPr>
            <a:r>
              <a:rPr lang="en-US" b="1"/>
              <a:t>John 6:44-45</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b="1"/>
              <a:t>3. It Cheapens the Cross</a:t>
            </a:r>
          </a:p>
        </p:txBody>
      </p:sp>
      <p:sp>
        <p:nvSpPr>
          <p:cNvPr id="19459" name="Rectangle 3"/>
          <p:cNvSpPr>
            <a:spLocks noGrp="1" noChangeArrowheads="1"/>
          </p:cNvSpPr>
          <p:nvPr>
            <p:ph type="body" idx="1"/>
          </p:nvPr>
        </p:nvSpPr>
        <p:spPr/>
        <p:txBody>
          <a:bodyPr/>
          <a:lstStyle/>
          <a:p>
            <a:pPr>
              <a:buFontTx/>
              <a:buNone/>
            </a:pPr>
            <a:r>
              <a:rPr lang="en-US" b="1" i="1" dirty="0"/>
              <a:t>   “For I am not ashamed of the gospel of Christ, for it is the power of God to salvation for everyone who believes, for the Jew first and also for the Greek.”</a:t>
            </a:r>
            <a:r>
              <a:rPr lang="en-US" b="1" dirty="0"/>
              <a:t> </a:t>
            </a:r>
          </a:p>
          <a:p>
            <a:pPr algn="r">
              <a:buFontTx/>
              <a:buNone/>
            </a:pPr>
            <a:r>
              <a:rPr lang="en-US" b="1" dirty="0"/>
              <a:t>Romans 1:16</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b="1">
                <a:latin typeface="Arial Narrow" pitchFamily="34" charset="0"/>
              </a:rPr>
              <a:t>4. It Fails To Provide True Edification</a:t>
            </a:r>
          </a:p>
        </p:txBody>
      </p:sp>
      <p:sp>
        <p:nvSpPr>
          <p:cNvPr id="21508" name="Rectangle 4"/>
          <p:cNvSpPr>
            <a:spLocks noGrp="1" noChangeArrowheads="1"/>
          </p:cNvSpPr>
          <p:nvPr>
            <p:ph type="body"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b="1">
                <a:latin typeface="Arial Narrow" pitchFamily="34" charset="0"/>
              </a:rPr>
              <a:t>4. It Fails To Provide True Edification</a:t>
            </a:r>
          </a:p>
        </p:txBody>
      </p:sp>
      <p:sp>
        <p:nvSpPr>
          <p:cNvPr id="22531" name="Rectangle 3"/>
          <p:cNvSpPr>
            <a:spLocks noGrp="1" noChangeArrowheads="1"/>
          </p:cNvSpPr>
          <p:nvPr>
            <p:ph type="body" idx="1"/>
          </p:nvPr>
        </p:nvSpPr>
        <p:spPr/>
        <p:txBody>
          <a:bodyPr/>
          <a:lstStyle/>
          <a:p>
            <a:pPr>
              <a:buFontTx/>
              <a:buNone/>
            </a:pPr>
            <a:r>
              <a:rPr lang="en-US" b="1" i="1"/>
              <a:t>   “So now, brethren, I commend you to God and to the word of His grace, which is able to build you up and give you an inheritance among all those who are sanctified.”</a:t>
            </a:r>
            <a:r>
              <a:rPr lang="en-US" b="1"/>
              <a:t> </a:t>
            </a:r>
          </a:p>
          <a:p>
            <a:pPr algn="r">
              <a:buFontTx/>
              <a:buNone/>
            </a:pPr>
            <a:r>
              <a:rPr lang="en-US" b="1"/>
              <a:t>Acts 20:32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WordArt 4"/>
          <p:cNvSpPr>
            <a:spLocks noChangeArrowheads="1" noChangeShapeType="1" noTextEdit="1"/>
          </p:cNvSpPr>
          <p:nvPr/>
        </p:nvSpPr>
        <p:spPr bwMode="auto">
          <a:xfrm>
            <a:off x="1066800" y="304800"/>
            <a:ext cx="7086600" cy="1295400"/>
          </a:xfrm>
          <a:prstGeom prst="rect">
            <a:avLst/>
          </a:prstGeom>
          <a:extLst>
            <a:ext uri="{AF507438-7753-43E0-B8FC-AC1667EBCBE1}">
              <a14:hiddenEffects xmlns:a14="http://schemas.microsoft.com/office/drawing/2010/main">
                <a:effectLst/>
              </a14:hiddenEffects>
            </a:ext>
          </a:extLst>
        </p:spPr>
        <p:txBody>
          <a:bodyPr wrap="none" fromWordArt="1">
            <a:prstTxWarp prst="textInflate">
              <a:avLst>
                <a:gd name="adj" fmla="val 0"/>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kern="1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a:rPr>
              <a:t>The </a:t>
            </a:r>
            <a:r>
              <a:rPr lang="en-US" sz="36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a:rPr>
              <a:t>Social Gospel</a:t>
            </a:r>
          </a:p>
        </p:txBody>
      </p:sp>
      <p:pic>
        <p:nvPicPr>
          <p:cNvPr id="2054" name="Picture 6" descr="bibl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2514600"/>
            <a:ext cx="2529135" cy="25146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basketba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4876800"/>
            <a:ext cx="1466850" cy="146685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Graduati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0849629">
            <a:off x="4470178" y="2899763"/>
            <a:ext cx="2324100" cy="142557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dram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7158" y="2194912"/>
            <a:ext cx="1633538" cy="1417638"/>
          </a:xfrm>
          <a:prstGeom prst="rect">
            <a:avLst/>
          </a:prstGeom>
          <a:noFill/>
          <a:extLst>
            <a:ext uri="{909E8E84-426E-40DD-AFC4-6F175D3DCCD1}">
              <a14:hiddenFill xmlns:a14="http://schemas.microsoft.com/office/drawing/2010/main">
                <a:solidFill>
                  <a:srgbClr val="FFFFFF"/>
                </a:solidFill>
              </a14:hiddenFill>
            </a:ext>
          </a:extLst>
        </p:spPr>
      </p:pic>
      <p:pic>
        <p:nvPicPr>
          <p:cNvPr id="2068" name="Picture 20" descr="http://questgarden.com/102/86/4/100501161757/images/pizza-party-color.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29400" y="4038600"/>
            <a:ext cx="2305544" cy="2530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b="1">
                <a:latin typeface="Arial Narrow" pitchFamily="34" charset="0"/>
              </a:rPr>
              <a:t>4. It Fails To Provide True Edification</a:t>
            </a:r>
          </a:p>
        </p:txBody>
      </p:sp>
      <p:sp>
        <p:nvSpPr>
          <p:cNvPr id="24579" name="Rectangle 3"/>
          <p:cNvSpPr>
            <a:spLocks noGrp="1" noChangeArrowheads="1"/>
          </p:cNvSpPr>
          <p:nvPr>
            <p:ph type="body" idx="1"/>
          </p:nvPr>
        </p:nvSpPr>
        <p:spPr/>
        <p:txBody>
          <a:bodyPr/>
          <a:lstStyle/>
          <a:p>
            <a:pPr>
              <a:buFontTx/>
              <a:buNone/>
            </a:pPr>
            <a:r>
              <a:rPr lang="en-US" b="1" i="1"/>
              <a:t>   “And He Himself gave some to be apostles, some prophets, some evangelists, and some pastors and teachers, for the equipping of the saints for the work of ministry, for the edifying of the body of Christ.”</a:t>
            </a:r>
            <a:r>
              <a:rPr lang="en-US" b="1"/>
              <a:t> </a:t>
            </a:r>
          </a:p>
          <a:p>
            <a:pPr algn="r">
              <a:buFontTx/>
              <a:buNone/>
            </a:pPr>
            <a:r>
              <a:rPr lang="en-US" b="1"/>
              <a:t>Ephesians 4:11-12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b="1">
                <a:latin typeface="Arial Narrow" pitchFamily="34" charset="0"/>
              </a:rPr>
              <a:t>4. It Fails To Provide True Edification</a:t>
            </a:r>
          </a:p>
        </p:txBody>
      </p:sp>
      <p:sp>
        <p:nvSpPr>
          <p:cNvPr id="25603" name="Rectangle 3"/>
          <p:cNvSpPr>
            <a:spLocks noGrp="1" noChangeArrowheads="1"/>
          </p:cNvSpPr>
          <p:nvPr>
            <p:ph type="body" idx="1"/>
          </p:nvPr>
        </p:nvSpPr>
        <p:spPr/>
        <p:txBody>
          <a:bodyPr/>
          <a:lstStyle/>
          <a:p>
            <a:pPr>
              <a:buFontTx/>
              <a:buNone/>
            </a:pPr>
            <a:r>
              <a:rPr lang="en-US" b="1" i="1"/>
              <a:t>   “All Scripture is given by inspiration of God, and is profitable for doctrine, for reproof, for correction, for instruction in righteousness, that the man of God may be complete, thoroughly equipped for every good work.”</a:t>
            </a:r>
            <a:r>
              <a:rPr lang="en-US" b="1"/>
              <a:t> </a:t>
            </a:r>
          </a:p>
          <a:p>
            <a:pPr algn="r">
              <a:buFontTx/>
              <a:buNone/>
            </a:pPr>
            <a:r>
              <a:rPr lang="en-US" b="1"/>
              <a:t>2 Timothy 3:16-17</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1554162"/>
          </a:xfrm>
        </p:spPr>
        <p:txBody>
          <a:bodyPr/>
          <a:lstStyle/>
          <a:p>
            <a:r>
              <a:rPr lang="en-US" b="1">
                <a:solidFill>
                  <a:schemeClr val="tx1"/>
                </a:solidFill>
              </a:rPr>
              <a:t>What Is Wrong With the Social Gospel?</a:t>
            </a:r>
          </a:p>
        </p:txBody>
      </p:sp>
      <p:sp>
        <p:nvSpPr>
          <p:cNvPr id="7171" name="Rectangle 3"/>
          <p:cNvSpPr>
            <a:spLocks noGrp="1" noChangeArrowheads="1"/>
          </p:cNvSpPr>
          <p:nvPr>
            <p:ph type="body" idx="1"/>
          </p:nvPr>
        </p:nvSpPr>
        <p:spPr>
          <a:xfrm>
            <a:off x="457200" y="1981200"/>
            <a:ext cx="8229600" cy="4144963"/>
          </a:xfrm>
        </p:spPr>
        <p:txBody>
          <a:bodyPr/>
          <a:lstStyle/>
          <a:p>
            <a:pPr marL="609600" indent="-609600">
              <a:buFontTx/>
              <a:buAutoNum type="arabicPeriod"/>
            </a:pPr>
            <a:r>
              <a:rPr lang="en-US" b="1"/>
              <a:t>Is Not Authorized</a:t>
            </a:r>
          </a:p>
          <a:p>
            <a:pPr marL="609600" indent="-609600">
              <a:buFontTx/>
              <a:buAutoNum type="arabicPeriod"/>
            </a:pPr>
            <a:r>
              <a:rPr lang="en-US" b="1"/>
              <a:t>Degrades the Church of the Lord</a:t>
            </a:r>
          </a:p>
          <a:p>
            <a:pPr marL="609600" indent="-609600">
              <a:buFontTx/>
              <a:buAutoNum type="arabicPeriod"/>
            </a:pPr>
            <a:r>
              <a:rPr lang="en-US" b="1"/>
              <a:t>Cheapens the Cross</a:t>
            </a:r>
          </a:p>
          <a:p>
            <a:pPr marL="609600" indent="-609600">
              <a:buFontTx/>
              <a:buAutoNum type="arabicPeriod"/>
            </a:pPr>
            <a:r>
              <a:rPr lang="en-US" b="1"/>
              <a:t>Fails To Provide True Edification</a:t>
            </a:r>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457200"/>
            <a:ext cx="8229600" cy="5668963"/>
          </a:xfrm>
        </p:spPr>
        <p:txBody>
          <a:bodyPr/>
          <a:lstStyle/>
          <a:p>
            <a:r>
              <a:rPr lang="en-US" sz="3000" b="1" dirty="0"/>
              <a:t>The social gospel is a concept that emphasizes the “whole man” and </a:t>
            </a:r>
            <a:r>
              <a:rPr lang="en-US" sz="3000" b="1" dirty="0" smtClean="0"/>
              <a:t>    caters </a:t>
            </a:r>
            <a:r>
              <a:rPr lang="en-US" sz="3000" b="1" dirty="0"/>
              <a:t>to his “social needs.” </a:t>
            </a:r>
          </a:p>
          <a:p>
            <a:pPr lvl="1"/>
            <a:r>
              <a:rPr lang="en-US" sz="3000" b="1" dirty="0"/>
              <a:t>Secular Education</a:t>
            </a:r>
          </a:p>
          <a:p>
            <a:pPr lvl="1"/>
            <a:r>
              <a:rPr lang="en-US" sz="3000" b="1" dirty="0"/>
              <a:t>Medical Care</a:t>
            </a:r>
          </a:p>
          <a:p>
            <a:pPr lvl="1"/>
            <a:r>
              <a:rPr lang="en-US" sz="3000" b="1" dirty="0"/>
              <a:t>Care for Orphans and Aged</a:t>
            </a:r>
          </a:p>
          <a:p>
            <a:pPr lvl="1"/>
            <a:r>
              <a:rPr lang="en-US" sz="3000" b="1" dirty="0"/>
              <a:t>Recreation</a:t>
            </a:r>
          </a:p>
          <a:p>
            <a:pPr lvl="1"/>
            <a:r>
              <a:rPr lang="en-US" sz="3000" b="1" dirty="0"/>
              <a:t>Finances</a:t>
            </a:r>
          </a:p>
          <a:p>
            <a:pPr lvl="1"/>
            <a:r>
              <a:rPr lang="en-US" sz="3000" b="1" dirty="0"/>
              <a:t>Relationships </a:t>
            </a:r>
          </a:p>
        </p:txBody>
      </p:sp>
      <p:pic>
        <p:nvPicPr>
          <p:cNvPr id="9220" name="Picture 4" descr="basketbal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9000" y="1981200"/>
            <a:ext cx="1162050" cy="1162050"/>
          </a:xfrm>
          <a:prstGeom prst="rect">
            <a:avLst/>
          </a:prstGeom>
          <a:noFill/>
          <a:extLst>
            <a:ext uri="{909E8E84-426E-40DD-AFC4-6F175D3DCCD1}">
              <a14:hiddenFill xmlns:a14="http://schemas.microsoft.com/office/drawing/2010/main">
                <a:solidFill>
                  <a:srgbClr val="FFFFFF"/>
                </a:solidFill>
              </a14:hiddenFill>
            </a:ext>
          </a:extLst>
        </p:spPr>
      </p:pic>
      <p:pic>
        <p:nvPicPr>
          <p:cNvPr id="9221" name="Picture 5" descr="Graduati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3709988"/>
            <a:ext cx="1866900" cy="1144587"/>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dram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0" y="4191000"/>
            <a:ext cx="1219200" cy="1057275"/>
          </a:xfrm>
          <a:prstGeom prst="rect">
            <a:avLst/>
          </a:prstGeom>
          <a:noFill/>
          <a:extLst>
            <a:ext uri="{909E8E84-426E-40DD-AFC4-6F175D3DCCD1}">
              <a14:hiddenFill xmlns:a14="http://schemas.microsoft.com/office/drawing/2010/main">
                <a:solidFill>
                  <a:srgbClr val="FFFFFF"/>
                </a:solidFill>
              </a14:hiddenFill>
            </a:ext>
          </a:extLst>
        </p:spPr>
      </p:pic>
      <p:pic>
        <p:nvPicPr>
          <p:cNvPr id="9223" name="Picture 7" descr="dinner-plat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43600" y="5181600"/>
            <a:ext cx="1924050" cy="12652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b="1"/>
              <a:t>1. It Is Not Authorized</a:t>
            </a:r>
          </a:p>
        </p:txBody>
      </p:sp>
      <p:sp>
        <p:nvSpPr>
          <p:cNvPr id="10246" name="Rectangle 6"/>
          <p:cNvSpPr>
            <a:spLocks noGrp="1" noChangeArrowheads="1"/>
          </p:cNvSpPr>
          <p:nvPr>
            <p:ph type="body" idx="1"/>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b="1"/>
              <a:t>1. It Is Not Authorized</a:t>
            </a:r>
          </a:p>
        </p:txBody>
      </p:sp>
      <p:sp>
        <p:nvSpPr>
          <p:cNvPr id="11267" name="Rectangle 3"/>
          <p:cNvSpPr>
            <a:spLocks noGrp="1" noChangeArrowheads="1"/>
          </p:cNvSpPr>
          <p:nvPr>
            <p:ph type="body" idx="1"/>
          </p:nvPr>
        </p:nvSpPr>
        <p:spPr/>
        <p:txBody>
          <a:bodyPr/>
          <a:lstStyle/>
          <a:p>
            <a:pPr>
              <a:buFontTx/>
              <a:buNone/>
            </a:pPr>
            <a:r>
              <a:rPr lang="en-US" b="1" i="1" dirty="0"/>
              <a:t>   “And He put all things under His feet, and gave Him to be head over all things to the church, which is His body, the fullness of Him who fills all in all.”</a:t>
            </a:r>
            <a:r>
              <a:rPr lang="en-US" dirty="0"/>
              <a:t> </a:t>
            </a:r>
          </a:p>
          <a:p>
            <a:pPr algn="r">
              <a:buFontTx/>
              <a:buNone/>
            </a:pPr>
            <a:r>
              <a:rPr lang="en-US" b="1" dirty="0"/>
              <a:t>Ephesians 1:22-23</a:t>
            </a:r>
          </a:p>
          <a:p>
            <a:endParaRPr lang="en-US"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b="1"/>
              <a:t>1. It Is Not Authorized</a:t>
            </a:r>
          </a:p>
        </p:txBody>
      </p:sp>
      <p:sp>
        <p:nvSpPr>
          <p:cNvPr id="12291" name="Rectangle 3"/>
          <p:cNvSpPr>
            <a:spLocks noGrp="1" noChangeArrowheads="1"/>
          </p:cNvSpPr>
          <p:nvPr>
            <p:ph type="body" idx="1"/>
          </p:nvPr>
        </p:nvSpPr>
        <p:spPr/>
        <p:txBody>
          <a:bodyPr/>
          <a:lstStyle/>
          <a:p>
            <a:pPr algn="ctr">
              <a:buFontTx/>
              <a:buNone/>
            </a:pPr>
            <a:r>
              <a:rPr lang="en-US" sz="3600" b="1" dirty="0">
                <a:solidFill>
                  <a:srgbClr val="FF0000"/>
                </a:solidFill>
              </a:rPr>
              <a:t>We Must Respect                                           the Directions of Scripture</a:t>
            </a:r>
          </a:p>
          <a:p>
            <a:pPr>
              <a:buFontTx/>
              <a:buNone/>
            </a:pPr>
            <a:endParaRPr lang="en-US" sz="2000" b="1" dirty="0"/>
          </a:p>
          <a:p>
            <a:pPr>
              <a:buFontTx/>
              <a:buNone/>
            </a:pPr>
            <a:r>
              <a:rPr lang="en-US" b="1" i="1" dirty="0"/>
              <a:t>   “…For He said, See that you make all things according to the pattern shown you on the mountain.”</a:t>
            </a:r>
            <a:r>
              <a:rPr lang="en-US" i="1" dirty="0"/>
              <a:t> </a:t>
            </a:r>
          </a:p>
          <a:p>
            <a:pPr algn="r">
              <a:buFontTx/>
              <a:buNone/>
            </a:pPr>
            <a:r>
              <a:rPr lang="en-US" b="1" dirty="0"/>
              <a:t>Hebrews 8:5</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b="1"/>
              <a:t>1. It Is Not Authorized</a:t>
            </a:r>
          </a:p>
        </p:txBody>
      </p:sp>
      <p:sp>
        <p:nvSpPr>
          <p:cNvPr id="14339" name="Rectangle 3"/>
          <p:cNvSpPr>
            <a:spLocks noGrp="1" noChangeArrowheads="1"/>
          </p:cNvSpPr>
          <p:nvPr>
            <p:ph type="body" idx="1"/>
          </p:nvPr>
        </p:nvSpPr>
        <p:spPr>
          <a:xfrm>
            <a:off x="457200" y="1600200"/>
            <a:ext cx="8229600" cy="4953000"/>
          </a:xfrm>
        </p:spPr>
        <p:txBody>
          <a:bodyPr/>
          <a:lstStyle/>
          <a:p>
            <a:pPr algn="ctr">
              <a:buFontTx/>
              <a:buNone/>
            </a:pPr>
            <a:r>
              <a:rPr lang="en-US" sz="3600" b="1">
                <a:solidFill>
                  <a:srgbClr val="FF0000"/>
                </a:solidFill>
              </a:rPr>
              <a:t>We Must Respect                                           the Limitations of Scripture</a:t>
            </a:r>
          </a:p>
          <a:p>
            <a:pPr>
              <a:buFontTx/>
              <a:buNone/>
            </a:pPr>
            <a:endParaRPr lang="en-US" sz="2000" b="1"/>
          </a:p>
          <a:p>
            <a:pPr>
              <a:buFontTx/>
              <a:buNone/>
            </a:pPr>
            <a:r>
              <a:rPr lang="en-US" b="1" i="1"/>
              <a:t>   “Whoever transgresses and does not abide in the doctrine of Christ does not have God. He who abides in the doctrine of Christ has both the Father and the Son.”</a:t>
            </a:r>
            <a:r>
              <a:rPr lang="en-US" i="1"/>
              <a:t> </a:t>
            </a:r>
          </a:p>
          <a:p>
            <a:pPr algn="r">
              <a:buFontTx/>
              <a:buNone/>
            </a:pPr>
            <a:r>
              <a:rPr lang="en-US" b="1"/>
              <a:t>2 John 9</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1554162"/>
          </a:xfrm>
        </p:spPr>
        <p:txBody>
          <a:bodyPr/>
          <a:lstStyle/>
          <a:p>
            <a:r>
              <a:rPr lang="en-US" sz="4000" b="1" dirty="0"/>
              <a:t>The New Testament Gives the Church the Authority To…</a:t>
            </a:r>
          </a:p>
        </p:txBody>
      </p:sp>
      <p:sp>
        <p:nvSpPr>
          <p:cNvPr id="34819" name="Rectangle 3"/>
          <p:cNvSpPr>
            <a:spLocks noGrp="1" noChangeArrowheads="1"/>
          </p:cNvSpPr>
          <p:nvPr>
            <p:ph type="body" idx="1"/>
          </p:nvPr>
        </p:nvSpPr>
        <p:spPr>
          <a:xfrm>
            <a:off x="457200" y="1981200"/>
            <a:ext cx="8229600" cy="4144963"/>
          </a:xfrm>
        </p:spPr>
        <p:txBody>
          <a:bodyPr/>
          <a:lstStyle/>
          <a:p>
            <a:r>
              <a:rPr lang="en-US" b="1" dirty="0"/>
              <a:t>Spread the gospel to the </a:t>
            </a:r>
            <a:r>
              <a:rPr lang="en-US" b="1" dirty="0" smtClean="0"/>
              <a:t>lost</a:t>
            </a:r>
          </a:p>
          <a:p>
            <a:pPr lvl="1"/>
            <a:r>
              <a:rPr lang="en-US" b="1" dirty="0" smtClean="0"/>
              <a:t>1 Tim. 3:15</a:t>
            </a:r>
            <a:endParaRPr lang="en-US" b="1" dirty="0"/>
          </a:p>
          <a:p>
            <a:r>
              <a:rPr lang="en-US" b="1" dirty="0"/>
              <a:t>Edify the </a:t>
            </a:r>
            <a:r>
              <a:rPr lang="en-US" b="1" dirty="0" smtClean="0"/>
              <a:t>members</a:t>
            </a:r>
          </a:p>
          <a:p>
            <a:pPr lvl="1"/>
            <a:r>
              <a:rPr lang="en-US" b="1" dirty="0" smtClean="0"/>
              <a:t>Eph. 4:11-12 </a:t>
            </a:r>
            <a:endParaRPr lang="en-US" b="1" dirty="0"/>
          </a:p>
          <a:p>
            <a:r>
              <a:rPr lang="en-US" b="1" dirty="0"/>
              <a:t>Help needy </a:t>
            </a:r>
            <a:r>
              <a:rPr lang="en-US" b="1" dirty="0" smtClean="0"/>
              <a:t>members</a:t>
            </a:r>
          </a:p>
          <a:p>
            <a:pPr lvl="1"/>
            <a:r>
              <a:rPr lang="en-US" b="1" dirty="0" smtClean="0"/>
              <a:t>Rom. 15:26</a:t>
            </a:r>
            <a:endParaRPr lang="en-US" b="1" dirty="0"/>
          </a:p>
        </p:txBody>
      </p:sp>
      <p:pic>
        <p:nvPicPr>
          <p:cNvPr id="4" name="Picture 6" descr="bibl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0465" y="2895600"/>
            <a:ext cx="2529135"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fade">
                                      <p:cBhvr>
                                        <p:cTn id="7" dur="1000"/>
                                        <p:tgtEl>
                                          <p:spTgt spid="34819">
                                            <p:txEl>
                                              <p:pRg st="0" end="0"/>
                                            </p:txEl>
                                          </p:spTgt>
                                        </p:tgtEl>
                                      </p:cBhvr>
                                    </p:animEffect>
                                    <p:anim calcmode="lin" valueType="num">
                                      <p:cBhvr>
                                        <p:cTn id="8" dur="1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81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fade">
                                      <p:cBhvr>
                                        <p:cTn id="12" dur="1000"/>
                                        <p:tgtEl>
                                          <p:spTgt spid="34819">
                                            <p:txEl>
                                              <p:pRg st="1" end="1"/>
                                            </p:txEl>
                                          </p:spTgt>
                                        </p:tgtEl>
                                      </p:cBhvr>
                                    </p:animEffect>
                                    <p:anim calcmode="lin" valueType="num">
                                      <p:cBhvr>
                                        <p:cTn id="13" dur="1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48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Effect transition="in" filter="fade">
                                      <p:cBhvr>
                                        <p:cTn id="19" dur="1000"/>
                                        <p:tgtEl>
                                          <p:spTgt spid="34819">
                                            <p:txEl>
                                              <p:pRg st="2" end="2"/>
                                            </p:txEl>
                                          </p:spTgt>
                                        </p:tgtEl>
                                      </p:cBhvr>
                                    </p:animEffect>
                                    <p:anim calcmode="lin" valueType="num">
                                      <p:cBhvr>
                                        <p:cTn id="20"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4819">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4819">
                                            <p:txEl>
                                              <p:pRg st="3" end="3"/>
                                            </p:txEl>
                                          </p:spTgt>
                                        </p:tgtEl>
                                        <p:attrNameLst>
                                          <p:attrName>style.visibility</p:attrName>
                                        </p:attrNameLst>
                                      </p:cBhvr>
                                      <p:to>
                                        <p:strVal val="visible"/>
                                      </p:to>
                                    </p:set>
                                    <p:animEffect transition="in" filter="fade">
                                      <p:cBhvr>
                                        <p:cTn id="24" dur="1000"/>
                                        <p:tgtEl>
                                          <p:spTgt spid="34819">
                                            <p:txEl>
                                              <p:pRg st="3" end="3"/>
                                            </p:txEl>
                                          </p:spTgt>
                                        </p:tgtEl>
                                      </p:cBhvr>
                                    </p:animEffect>
                                    <p:anim calcmode="lin" valueType="num">
                                      <p:cBhvr>
                                        <p:cTn id="25" dur="10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48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4819">
                                            <p:txEl>
                                              <p:pRg st="4" end="4"/>
                                            </p:txEl>
                                          </p:spTgt>
                                        </p:tgtEl>
                                        <p:attrNameLst>
                                          <p:attrName>style.visibility</p:attrName>
                                        </p:attrNameLst>
                                      </p:cBhvr>
                                      <p:to>
                                        <p:strVal val="visible"/>
                                      </p:to>
                                    </p:set>
                                    <p:animEffect transition="in" filter="fade">
                                      <p:cBhvr>
                                        <p:cTn id="31" dur="1000"/>
                                        <p:tgtEl>
                                          <p:spTgt spid="34819">
                                            <p:txEl>
                                              <p:pRg st="4" end="4"/>
                                            </p:txEl>
                                          </p:spTgt>
                                        </p:tgtEl>
                                      </p:cBhvr>
                                    </p:animEffect>
                                    <p:anim calcmode="lin" valueType="num">
                                      <p:cBhvr>
                                        <p:cTn id="32" dur="1000" fill="hold"/>
                                        <p:tgtEl>
                                          <p:spTgt spid="3481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4819">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4819">
                                            <p:txEl>
                                              <p:pRg st="5" end="5"/>
                                            </p:txEl>
                                          </p:spTgt>
                                        </p:tgtEl>
                                        <p:attrNameLst>
                                          <p:attrName>style.visibility</p:attrName>
                                        </p:attrNameLst>
                                      </p:cBhvr>
                                      <p:to>
                                        <p:strVal val="visible"/>
                                      </p:to>
                                    </p:set>
                                    <p:animEffect transition="in" filter="fade">
                                      <p:cBhvr>
                                        <p:cTn id="36" dur="1000"/>
                                        <p:tgtEl>
                                          <p:spTgt spid="34819">
                                            <p:txEl>
                                              <p:pRg st="5" end="5"/>
                                            </p:txEl>
                                          </p:spTgt>
                                        </p:tgtEl>
                                      </p:cBhvr>
                                    </p:animEffect>
                                    <p:anim calcmode="lin" valueType="num">
                                      <p:cBhvr>
                                        <p:cTn id="37" dur="1000" fill="hold"/>
                                        <p:tgtEl>
                                          <p:spTgt spid="34819">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481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4000">
                <a:solidFill>
                  <a:schemeClr val="tx1"/>
                </a:solidFill>
                <a:latin typeface="Arial Narrow" pitchFamily="34" charset="0"/>
              </a:rPr>
              <a:t>Where is the authority for the church to…</a:t>
            </a:r>
          </a:p>
        </p:txBody>
      </p:sp>
      <p:sp>
        <p:nvSpPr>
          <p:cNvPr id="6147" name="Rectangle 3"/>
          <p:cNvSpPr>
            <a:spLocks noGrp="1" noChangeArrowheads="1"/>
          </p:cNvSpPr>
          <p:nvPr>
            <p:ph type="body" idx="1"/>
          </p:nvPr>
        </p:nvSpPr>
        <p:spPr>
          <a:xfrm>
            <a:off x="457200" y="1371600"/>
            <a:ext cx="8229600" cy="5029200"/>
          </a:xfrm>
        </p:spPr>
        <p:txBody>
          <a:bodyPr/>
          <a:lstStyle/>
          <a:p>
            <a:r>
              <a:rPr lang="en-US" b="1" dirty="0">
                <a:latin typeface="Arial Narrow" pitchFamily="34" charset="0"/>
              </a:rPr>
              <a:t>Assemble			Heb. 10:25</a:t>
            </a:r>
          </a:p>
          <a:p>
            <a:r>
              <a:rPr lang="en-US" b="1" dirty="0">
                <a:latin typeface="Arial Narrow" pitchFamily="34" charset="0"/>
              </a:rPr>
              <a:t>Preach				1 Tim. 3:15</a:t>
            </a:r>
          </a:p>
          <a:p>
            <a:r>
              <a:rPr lang="en-US" b="1" dirty="0">
                <a:latin typeface="Arial Narrow" pitchFamily="34" charset="0"/>
              </a:rPr>
              <a:t>Sing				1 Cor. 14:15</a:t>
            </a:r>
          </a:p>
          <a:p>
            <a:r>
              <a:rPr lang="en-US" b="1" dirty="0">
                <a:latin typeface="Arial Narrow" pitchFamily="34" charset="0"/>
              </a:rPr>
              <a:t>Instrumental Music		???</a:t>
            </a:r>
          </a:p>
          <a:p>
            <a:r>
              <a:rPr lang="en-US" b="1" dirty="0" smtClean="0">
                <a:latin typeface="Arial Narrow" pitchFamily="34" charset="0"/>
              </a:rPr>
              <a:t>Organized </a:t>
            </a:r>
            <a:r>
              <a:rPr lang="en-US" b="1" dirty="0">
                <a:latin typeface="Arial Narrow" pitchFamily="34" charset="0"/>
              </a:rPr>
              <a:t>Sports		???</a:t>
            </a:r>
          </a:p>
          <a:p>
            <a:r>
              <a:rPr lang="en-US" b="1" dirty="0">
                <a:latin typeface="Arial Narrow" pitchFamily="34" charset="0"/>
              </a:rPr>
              <a:t>Carnivals			???</a:t>
            </a:r>
          </a:p>
          <a:p>
            <a:r>
              <a:rPr lang="en-US" b="1" dirty="0">
                <a:latin typeface="Arial Narrow" pitchFamily="34" charset="0"/>
              </a:rPr>
              <a:t>School, Day Care		</a:t>
            </a:r>
            <a:r>
              <a:rPr lang="en-US" b="1" smtClean="0">
                <a:latin typeface="Arial Narrow" pitchFamily="34" charset="0"/>
              </a:rPr>
              <a:t>??? </a:t>
            </a:r>
          </a:p>
          <a:p>
            <a:r>
              <a:rPr lang="en-US" b="1" smtClean="0">
                <a:latin typeface="Arial Narrow" pitchFamily="34" charset="0"/>
              </a:rPr>
              <a:t>Sponsor </a:t>
            </a:r>
            <a:r>
              <a:rPr lang="en-US" b="1" dirty="0" smtClean="0">
                <a:latin typeface="Arial Narrow" pitchFamily="34" charset="0"/>
              </a:rPr>
              <a:t>Dinners		???</a:t>
            </a:r>
            <a:endParaRPr lang="en-US" b="1" dirty="0">
              <a:latin typeface="Arial Narrow" pitchFamily="34" charset="0"/>
            </a:endParaRPr>
          </a:p>
          <a:p>
            <a:endParaRPr lang="en-US" b="1" dirty="0">
              <a:latin typeface="Arial Narrow" pitchFamily="34" charset="0"/>
            </a:endParaRPr>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Effect transition="in" filter="fade">
                                      <p:cBhvr>
                                        <p:cTn id="21" dur="1000"/>
                                        <p:tgtEl>
                                          <p:spTgt spid="6147">
                                            <p:txEl>
                                              <p:pRg st="2" end="2"/>
                                            </p:txEl>
                                          </p:spTgt>
                                        </p:tgtEl>
                                      </p:cBhvr>
                                    </p:animEffect>
                                    <p:anim calcmode="lin" valueType="num">
                                      <p:cBhvr>
                                        <p:cTn id="22"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147">
                                            <p:txEl>
                                              <p:pRg st="3" end="3"/>
                                            </p:txEl>
                                          </p:spTgt>
                                        </p:tgtEl>
                                        <p:attrNameLst>
                                          <p:attrName>style.visibility</p:attrName>
                                        </p:attrNameLst>
                                      </p:cBhvr>
                                      <p:to>
                                        <p:strVal val="visible"/>
                                      </p:to>
                                    </p:set>
                                    <p:animEffect transition="in" filter="fade">
                                      <p:cBhvr>
                                        <p:cTn id="28" dur="1000"/>
                                        <p:tgtEl>
                                          <p:spTgt spid="6147">
                                            <p:txEl>
                                              <p:pRg st="3" end="3"/>
                                            </p:txEl>
                                          </p:spTgt>
                                        </p:tgtEl>
                                      </p:cBhvr>
                                    </p:animEffect>
                                    <p:anim calcmode="lin" valueType="num">
                                      <p:cBhvr>
                                        <p:cTn id="29"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147">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6147">
                                            <p:txEl>
                                              <p:pRg st="4" end="4"/>
                                            </p:txEl>
                                          </p:spTgt>
                                        </p:tgtEl>
                                        <p:attrNameLst>
                                          <p:attrName>style.visibility</p:attrName>
                                        </p:attrNameLst>
                                      </p:cBhvr>
                                      <p:to>
                                        <p:strVal val="visible"/>
                                      </p:to>
                                    </p:set>
                                    <p:animEffect transition="in" filter="fade">
                                      <p:cBhvr>
                                        <p:cTn id="33" dur="1000"/>
                                        <p:tgtEl>
                                          <p:spTgt spid="6147">
                                            <p:txEl>
                                              <p:pRg st="4" end="4"/>
                                            </p:txEl>
                                          </p:spTgt>
                                        </p:tgtEl>
                                      </p:cBhvr>
                                    </p:animEffect>
                                    <p:anim calcmode="lin" valueType="num">
                                      <p:cBhvr>
                                        <p:cTn id="34" dur="1000" fill="hold"/>
                                        <p:tgtEl>
                                          <p:spTgt spid="6147">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6147">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6147">
                                            <p:txEl>
                                              <p:pRg st="5" end="5"/>
                                            </p:txEl>
                                          </p:spTgt>
                                        </p:tgtEl>
                                        <p:attrNameLst>
                                          <p:attrName>style.visibility</p:attrName>
                                        </p:attrNameLst>
                                      </p:cBhvr>
                                      <p:to>
                                        <p:strVal val="visible"/>
                                      </p:to>
                                    </p:set>
                                    <p:animEffect transition="in" filter="fade">
                                      <p:cBhvr>
                                        <p:cTn id="38" dur="1000"/>
                                        <p:tgtEl>
                                          <p:spTgt spid="6147">
                                            <p:txEl>
                                              <p:pRg st="5" end="5"/>
                                            </p:txEl>
                                          </p:spTgt>
                                        </p:tgtEl>
                                      </p:cBhvr>
                                    </p:animEffect>
                                    <p:anim calcmode="lin" valueType="num">
                                      <p:cBhvr>
                                        <p:cTn id="39" dur="1000" fill="hold"/>
                                        <p:tgtEl>
                                          <p:spTgt spid="6147">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6147">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6147">
                                            <p:txEl>
                                              <p:pRg st="6" end="6"/>
                                            </p:txEl>
                                          </p:spTgt>
                                        </p:tgtEl>
                                        <p:attrNameLst>
                                          <p:attrName>style.visibility</p:attrName>
                                        </p:attrNameLst>
                                      </p:cBhvr>
                                      <p:to>
                                        <p:strVal val="visible"/>
                                      </p:to>
                                    </p:set>
                                    <p:animEffect transition="in" filter="fade">
                                      <p:cBhvr>
                                        <p:cTn id="43" dur="1000"/>
                                        <p:tgtEl>
                                          <p:spTgt spid="6147">
                                            <p:txEl>
                                              <p:pRg st="6" end="6"/>
                                            </p:txEl>
                                          </p:spTgt>
                                        </p:tgtEl>
                                      </p:cBhvr>
                                    </p:animEffect>
                                    <p:anim calcmode="lin" valueType="num">
                                      <p:cBhvr>
                                        <p:cTn id="44" dur="1000" fill="hold"/>
                                        <p:tgtEl>
                                          <p:spTgt spid="6147">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6147">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6147">
                                            <p:txEl>
                                              <p:pRg st="7" end="7"/>
                                            </p:txEl>
                                          </p:spTgt>
                                        </p:tgtEl>
                                        <p:attrNameLst>
                                          <p:attrName>style.visibility</p:attrName>
                                        </p:attrNameLst>
                                      </p:cBhvr>
                                      <p:to>
                                        <p:strVal val="visible"/>
                                      </p:to>
                                    </p:set>
                                    <p:animEffect transition="in" filter="fade">
                                      <p:cBhvr>
                                        <p:cTn id="48" dur="1000"/>
                                        <p:tgtEl>
                                          <p:spTgt spid="6147">
                                            <p:txEl>
                                              <p:pRg st="7" end="7"/>
                                            </p:txEl>
                                          </p:spTgt>
                                        </p:tgtEl>
                                      </p:cBhvr>
                                    </p:animEffect>
                                    <p:anim calcmode="lin" valueType="num">
                                      <p:cBhvr>
                                        <p:cTn id="49" dur="1000" fill="hold"/>
                                        <p:tgtEl>
                                          <p:spTgt spid="6147">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614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themeOverride>
</file>

<file path=ppt/theme/themeOverride2.xml><?xml version="1.0" encoding="utf-8"?>
<a:themeOverride xmlns:a="http://schemas.openxmlformats.org/drawingml/2006/main">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themeOverride>
</file>

<file path=docProps/app.xml><?xml version="1.0" encoding="utf-8"?>
<Properties xmlns="http://schemas.openxmlformats.org/officeDocument/2006/extended-properties" xmlns:vt="http://schemas.openxmlformats.org/officeDocument/2006/docPropsVTypes">
  <TotalTime>396</TotalTime>
  <Words>672</Words>
  <Application>Microsoft Office PowerPoint</Application>
  <PresentationFormat>On-screen Show (4:3)</PresentationFormat>
  <Paragraphs>74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PowerPoint Presentation</vt:lpstr>
      <vt:lpstr>PowerPoint Presentation</vt:lpstr>
      <vt:lpstr>PowerPoint Presentation</vt:lpstr>
      <vt:lpstr>1. It Is Not Authorized</vt:lpstr>
      <vt:lpstr>1. It Is Not Authorized</vt:lpstr>
      <vt:lpstr>1. It Is Not Authorized</vt:lpstr>
      <vt:lpstr>1. It Is Not Authorized</vt:lpstr>
      <vt:lpstr>The New Testament Gives the Church the Authority To…</vt:lpstr>
      <vt:lpstr>Where is the authority for the church to…</vt:lpstr>
      <vt:lpstr>PowerPoint Presentation</vt:lpstr>
      <vt:lpstr>2. It Degrades the Church</vt:lpstr>
      <vt:lpstr>2. It Degrades the Church</vt:lpstr>
      <vt:lpstr>2. It Degrades the Church</vt:lpstr>
      <vt:lpstr>3. It Cheapens the Cross</vt:lpstr>
      <vt:lpstr>3. It Cheapens the Cross</vt:lpstr>
      <vt:lpstr>3. It Cheapens the Cross</vt:lpstr>
      <vt:lpstr>3. It Cheapens the Cross</vt:lpstr>
      <vt:lpstr>4. It Fails To Provide True Edification</vt:lpstr>
      <vt:lpstr>4. It Fails To Provide True Edification</vt:lpstr>
      <vt:lpstr>4. It Fails To Provide True Edification</vt:lpstr>
      <vt:lpstr>4. It Fails To Provide True Edification</vt:lpstr>
      <vt:lpstr>What Is Wrong With the Social Gospel?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adminstrator</dc:creator>
  <cp:lastModifiedBy>Guest</cp:lastModifiedBy>
  <cp:revision>47</cp:revision>
  <dcterms:created xsi:type="dcterms:W3CDTF">2010-11-05T16:36:05Z</dcterms:created>
  <dcterms:modified xsi:type="dcterms:W3CDTF">2011-09-18T23:37:03Z</dcterms:modified>
</cp:coreProperties>
</file>